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5" r:id="rId2"/>
    <p:sldMasterId id="2147483676" r:id="rId3"/>
  </p:sldMasterIdLst>
  <p:notesMasterIdLst>
    <p:notesMasterId r:id="rId15"/>
  </p:notesMasterIdLst>
  <p:sldIdLst>
    <p:sldId id="256" r:id="rId4"/>
    <p:sldId id="260" r:id="rId5"/>
    <p:sldId id="284" r:id="rId6"/>
    <p:sldId id="288" r:id="rId7"/>
    <p:sldId id="263" r:id="rId8"/>
    <p:sldId id="289" r:id="rId9"/>
    <p:sldId id="290" r:id="rId10"/>
    <p:sldId id="286" r:id="rId11"/>
    <p:sldId id="282" r:id="rId12"/>
    <p:sldId id="292" r:id="rId13"/>
    <p:sldId id="291"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50" d="100"/>
          <a:sy n="50" d="100"/>
        </p:scale>
        <p:origin x="36"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2DFFE1C-F0FF-415B-ADEE-A34AECED183C}" type="datetimeFigureOut">
              <a:rPr lang="en-US" smtClean="0"/>
              <a:t>12/14/2021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DCEAC8-A661-4418-B2A4-DE72D352594D}" type="slidenum">
              <a:rPr lang="en-US" smtClean="0"/>
              <a:t>‹#›</a:t>
            </a:fld>
            <a:endParaRPr lang="en-US"/>
          </a:p>
        </p:txBody>
      </p:sp>
    </p:spTree>
    <p:extLst>
      <p:ext uri="{BB962C8B-B14F-4D97-AF65-F5344CB8AC3E}">
        <p14:creationId xmlns:p14="http://schemas.microsoft.com/office/powerpoint/2010/main" val="39210378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0B0985C8-3D07-4E5B-9F75-54E84E8FB90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092F5C6-7E18-445B-81A7-F6C0F9495FE6}" type="slidenum">
              <a:rPr lang="en-US" altLang="en-US"/>
              <a:pPr>
                <a:spcBef>
                  <a:spcPct val="0"/>
                </a:spcBef>
              </a:pPr>
              <a:t>2</a:t>
            </a:fld>
            <a:endParaRPr lang="en-US" altLang="en-US"/>
          </a:p>
        </p:txBody>
      </p:sp>
      <p:sp>
        <p:nvSpPr>
          <p:cNvPr id="8195" name="Rectangle 2">
            <a:extLst>
              <a:ext uri="{FF2B5EF4-FFF2-40B4-BE49-F238E27FC236}">
                <a16:creationId xmlns:a16="http://schemas.microsoft.com/office/drawing/2014/main" id="{F02CB48B-B7AA-42CD-B7BA-8E54109B2A28}"/>
              </a:ext>
            </a:extLst>
          </p:cNvPr>
          <p:cNvSpPr>
            <a:spLocks noGrp="1" noRot="1" noChangeAspect="1" noChangeArrowheads="1" noTextEdit="1"/>
          </p:cNvSpPr>
          <p:nvPr>
            <p:ph type="sldImg"/>
          </p:nvPr>
        </p:nvSpPr>
        <p:spPr>
          <a:xfrm>
            <a:off x="381000" y="685800"/>
            <a:ext cx="6096000" cy="3429000"/>
          </a:xfrm>
          <a:ln/>
        </p:spPr>
      </p:sp>
      <p:sp>
        <p:nvSpPr>
          <p:cNvPr id="8196" name="Rectangle 3">
            <a:extLst>
              <a:ext uri="{FF2B5EF4-FFF2-40B4-BE49-F238E27FC236}">
                <a16:creationId xmlns:a16="http://schemas.microsoft.com/office/drawing/2014/main" id="{1B76419A-FF5F-4C98-A512-3CE056D5908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In this lesson, students will learn the definitions of both potential and kinetic energy. They will also be able to give examples of each and explain how potential energy changes into kinetic energy.</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96FD0-05D7-48A9-B2CB-92BFB99B369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349BDC-A16B-4FD9-A06F-8BAF394F825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E6CB42B-2D6C-40E3-A18D-45D4998DA57B}"/>
              </a:ext>
            </a:extLst>
          </p:cNvPr>
          <p:cNvSpPr>
            <a:spLocks noGrp="1"/>
          </p:cNvSpPr>
          <p:nvPr>
            <p:ph type="dt" sz="half" idx="10"/>
          </p:nvPr>
        </p:nvSpPr>
        <p:spPr/>
        <p:txBody>
          <a:bodyPr/>
          <a:lstStyle/>
          <a:p>
            <a:fld id="{25FD9C11-9EB9-49E4-95E7-9C68485CD7E7}" type="datetimeFigureOut">
              <a:rPr lang="en-US" smtClean="0"/>
              <a:t>12/14/2021</a:t>
            </a:fld>
            <a:endParaRPr lang="en-US"/>
          </a:p>
        </p:txBody>
      </p:sp>
      <p:sp>
        <p:nvSpPr>
          <p:cNvPr id="5" name="Footer Placeholder 4">
            <a:extLst>
              <a:ext uri="{FF2B5EF4-FFF2-40B4-BE49-F238E27FC236}">
                <a16:creationId xmlns:a16="http://schemas.microsoft.com/office/drawing/2014/main" id="{3969CAFD-821C-4B46-B9B3-10B0EAEA747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6685B7-F5FD-40FB-8F59-C4A4D2169C36}"/>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29967173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BBA04B-065B-4C59-8A1A-D97BCB8DEF1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3C78BC8-DE5F-4A71-9150-E8232725A63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FA2DDAB-AF5B-40BE-B917-06730144AC19}"/>
              </a:ext>
            </a:extLst>
          </p:cNvPr>
          <p:cNvSpPr>
            <a:spLocks noGrp="1"/>
          </p:cNvSpPr>
          <p:nvPr>
            <p:ph type="dt" sz="half" idx="10"/>
          </p:nvPr>
        </p:nvSpPr>
        <p:spPr/>
        <p:txBody>
          <a:bodyPr/>
          <a:lstStyle/>
          <a:p>
            <a:fld id="{25FD9C11-9EB9-49E4-95E7-9C68485CD7E7}" type="datetimeFigureOut">
              <a:rPr lang="en-US" smtClean="0"/>
              <a:t>12/14/2021</a:t>
            </a:fld>
            <a:endParaRPr lang="en-US"/>
          </a:p>
        </p:txBody>
      </p:sp>
      <p:sp>
        <p:nvSpPr>
          <p:cNvPr id="5" name="Footer Placeholder 4">
            <a:extLst>
              <a:ext uri="{FF2B5EF4-FFF2-40B4-BE49-F238E27FC236}">
                <a16:creationId xmlns:a16="http://schemas.microsoft.com/office/drawing/2014/main" id="{877BEFA7-B0E4-49CC-AB86-2676FD2E0E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E6E9F3-799A-4217-8597-70722C2E4FF2}"/>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880454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B8669B9-D378-4C8B-B680-810231EB561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C1658BA-E4EF-4CEB-8AAC-AF9FE242402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011605-A1F6-4C6C-AB1D-9E2E4ABB38D8}"/>
              </a:ext>
            </a:extLst>
          </p:cNvPr>
          <p:cNvSpPr>
            <a:spLocks noGrp="1"/>
          </p:cNvSpPr>
          <p:nvPr>
            <p:ph type="dt" sz="half" idx="10"/>
          </p:nvPr>
        </p:nvSpPr>
        <p:spPr/>
        <p:txBody>
          <a:bodyPr/>
          <a:lstStyle/>
          <a:p>
            <a:fld id="{25FD9C11-9EB9-49E4-95E7-9C68485CD7E7}" type="datetimeFigureOut">
              <a:rPr lang="en-US" smtClean="0"/>
              <a:t>12/14/2021</a:t>
            </a:fld>
            <a:endParaRPr lang="en-US"/>
          </a:p>
        </p:txBody>
      </p:sp>
      <p:sp>
        <p:nvSpPr>
          <p:cNvPr id="5" name="Footer Placeholder 4">
            <a:extLst>
              <a:ext uri="{FF2B5EF4-FFF2-40B4-BE49-F238E27FC236}">
                <a16:creationId xmlns:a16="http://schemas.microsoft.com/office/drawing/2014/main" id="{0FD29FDC-8268-4D1C-9551-34126F3FFC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F66B3E-502F-4095-8B9A-F70A61B39DB7}"/>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39926415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4F7975E-B8CB-4FDA-82AE-30062C3F380C}"/>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F0100D35-BF61-476F-BA87-E5F85908F22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B4BF1151-7686-483B-8ACA-ACFCE40A53DA}"/>
              </a:ext>
            </a:extLst>
          </p:cNvPr>
          <p:cNvSpPr>
            <a:spLocks noGrp="1" noChangeArrowheads="1"/>
          </p:cNvSpPr>
          <p:nvPr>
            <p:ph type="sldNum" sz="quarter" idx="12"/>
          </p:nvPr>
        </p:nvSpPr>
        <p:spPr>
          <a:ln/>
        </p:spPr>
        <p:txBody>
          <a:bodyPr/>
          <a:lstStyle>
            <a:lvl1pPr>
              <a:defRPr/>
            </a:lvl1pPr>
          </a:lstStyle>
          <a:p>
            <a:pPr>
              <a:defRPr/>
            </a:pPr>
            <a:fld id="{DE70F823-7D01-437D-8F03-CBF91363EFC2}" type="slidenum">
              <a:rPr lang="en-US" altLang="en-US"/>
              <a:pPr>
                <a:defRPr/>
              </a:pPr>
              <a:t>‹#›</a:t>
            </a:fld>
            <a:endParaRPr lang="en-US" altLang="en-US"/>
          </a:p>
        </p:txBody>
      </p:sp>
    </p:spTree>
    <p:extLst>
      <p:ext uri="{BB962C8B-B14F-4D97-AF65-F5344CB8AC3E}">
        <p14:creationId xmlns:p14="http://schemas.microsoft.com/office/powerpoint/2010/main" val="10892637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9490967A-418E-44F5-A3F6-65D1C86C63C3}"/>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286FBCC4-DFA6-4932-AB36-FF8A33E60F0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61BE646B-6641-4D3F-8F23-E2DACC8C9E04}"/>
              </a:ext>
            </a:extLst>
          </p:cNvPr>
          <p:cNvSpPr>
            <a:spLocks noGrp="1" noChangeArrowheads="1"/>
          </p:cNvSpPr>
          <p:nvPr>
            <p:ph type="sldNum" sz="quarter" idx="12"/>
          </p:nvPr>
        </p:nvSpPr>
        <p:spPr>
          <a:ln/>
        </p:spPr>
        <p:txBody>
          <a:bodyPr/>
          <a:lstStyle>
            <a:lvl1pPr>
              <a:defRPr/>
            </a:lvl1pPr>
          </a:lstStyle>
          <a:p>
            <a:pPr>
              <a:defRPr/>
            </a:pPr>
            <a:fld id="{B1776830-96EC-43F2-90A9-50B7B6BECB57}" type="slidenum">
              <a:rPr lang="en-US" altLang="en-US"/>
              <a:pPr>
                <a:defRPr/>
              </a:pPr>
              <a:t>‹#›</a:t>
            </a:fld>
            <a:endParaRPr lang="en-US" altLang="en-US"/>
          </a:p>
        </p:txBody>
      </p:sp>
    </p:spTree>
    <p:extLst>
      <p:ext uri="{BB962C8B-B14F-4D97-AF65-F5344CB8AC3E}">
        <p14:creationId xmlns:p14="http://schemas.microsoft.com/office/powerpoint/2010/main" val="9194470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BFF39FF6-28A0-4467-AF99-73FDDADB2AD7}"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976487335"/>
      </p:ext>
    </p:extLst>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46FD2A-6E54-4C75-BDFE-BB081A3E066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BA7D287-E731-4A2F-A171-67C33223DAA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F6681E5-851B-401B-B7F0-96A93E69586A}"/>
              </a:ext>
            </a:extLst>
          </p:cNvPr>
          <p:cNvSpPr>
            <a:spLocks noGrp="1"/>
          </p:cNvSpPr>
          <p:nvPr>
            <p:ph type="dt" sz="half" idx="10"/>
          </p:nvPr>
        </p:nvSpPr>
        <p:spPr/>
        <p:txBody>
          <a:bodyPr/>
          <a:lstStyle/>
          <a:p>
            <a:fld id="{25FD9C11-9EB9-49E4-95E7-9C68485CD7E7}" type="datetimeFigureOut">
              <a:rPr lang="en-US" smtClean="0"/>
              <a:t>12/14/2021</a:t>
            </a:fld>
            <a:endParaRPr lang="en-US"/>
          </a:p>
        </p:txBody>
      </p:sp>
      <p:sp>
        <p:nvSpPr>
          <p:cNvPr id="5" name="Footer Placeholder 4">
            <a:extLst>
              <a:ext uri="{FF2B5EF4-FFF2-40B4-BE49-F238E27FC236}">
                <a16:creationId xmlns:a16="http://schemas.microsoft.com/office/drawing/2014/main" id="{DE35B562-2FCD-4332-86B2-08C543663D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3F6FDB-AFCE-42A1-BE66-B7FD97983A77}"/>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6800077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21197A-457B-48B1-9BB4-C7CBC519C12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B5DAC19-1607-4B35-B1CA-5ECBE695668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EF095B5-BC7B-41EB-A639-50004B812E3A}"/>
              </a:ext>
            </a:extLst>
          </p:cNvPr>
          <p:cNvSpPr>
            <a:spLocks noGrp="1"/>
          </p:cNvSpPr>
          <p:nvPr>
            <p:ph type="dt" sz="half" idx="10"/>
          </p:nvPr>
        </p:nvSpPr>
        <p:spPr/>
        <p:txBody>
          <a:bodyPr/>
          <a:lstStyle/>
          <a:p>
            <a:fld id="{25FD9C11-9EB9-49E4-95E7-9C68485CD7E7}" type="datetimeFigureOut">
              <a:rPr lang="en-US" smtClean="0"/>
              <a:t>12/14/2021</a:t>
            </a:fld>
            <a:endParaRPr lang="en-US"/>
          </a:p>
        </p:txBody>
      </p:sp>
      <p:sp>
        <p:nvSpPr>
          <p:cNvPr id="5" name="Footer Placeholder 4">
            <a:extLst>
              <a:ext uri="{FF2B5EF4-FFF2-40B4-BE49-F238E27FC236}">
                <a16:creationId xmlns:a16="http://schemas.microsoft.com/office/drawing/2014/main" id="{F072D327-E9F0-4205-A9B0-90AABEBCE1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81CA70B-5924-4D3C-9956-54DB9364DCA6}"/>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16437855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5038FC-A0D4-42D0-BE93-4BE00C44D4A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64E8AA-B44D-4047-85F7-8D6A1FB2322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94849B3-89D1-4C31-964E-194ED838F4B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7FCE0C6-340F-46AF-884F-B54607FB21B1}"/>
              </a:ext>
            </a:extLst>
          </p:cNvPr>
          <p:cNvSpPr>
            <a:spLocks noGrp="1"/>
          </p:cNvSpPr>
          <p:nvPr>
            <p:ph type="dt" sz="half" idx="10"/>
          </p:nvPr>
        </p:nvSpPr>
        <p:spPr/>
        <p:txBody>
          <a:bodyPr/>
          <a:lstStyle/>
          <a:p>
            <a:fld id="{25FD9C11-9EB9-49E4-95E7-9C68485CD7E7}" type="datetimeFigureOut">
              <a:rPr lang="en-US" smtClean="0"/>
              <a:t>12/14/2021</a:t>
            </a:fld>
            <a:endParaRPr lang="en-US"/>
          </a:p>
        </p:txBody>
      </p:sp>
      <p:sp>
        <p:nvSpPr>
          <p:cNvPr id="6" name="Footer Placeholder 5">
            <a:extLst>
              <a:ext uri="{FF2B5EF4-FFF2-40B4-BE49-F238E27FC236}">
                <a16:creationId xmlns:a16="http://schemas.microsoft.com/office/drawing/2014/main" id="{F0951D89-475B-42DB-928A-3BD274D3CBC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1F656DD-7602-4C66-B106-54BBA355BC5F}"/>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12288338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1EC090-3A59-49EC-8354-634C8AEA5E0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6E03C90-7CAC-43AE-9FAB-C22A7338BC0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2A0A307-D00E-4F2C-A25A-B05A3302CA2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2306660-40AE-4096-A17E-E26980B36CB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C6A2D98-BAB6-4986-BC79-918852E386C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6BA76DB-6CB5-4500-8C40-8450AA8F1BDB}"/>
              </a:ext>
            </a:extLst>
          </p:cNvPr>
          <p:cNvSpPr>
            <a:spLocks noGrp="1"/>
          </p:cNvSpPr>
          <p:nvPr>
            <p:ph type="dt" sz="half" idx="10"/>
          </p:nvPr>
        </p:nvSpPr>
        <p:spPr/>
        <p:txBody>
          <a:bodyPr/>
          <a:lstStyle/>
          <a:p>
            <a:fld id="{25FD9C11-9EB9-49E4-95E7-9C68485CD7E7}" type="datetimeFigureOut">
              <a:rPr lang="en-US" smtClean="0"/>
              <a:t>12/14/2021</a:t>
            </a:fld>
            <a:endParaRPr lang="en-US"/>
          </a:p>
        </p:txBody>
      </p:sp>
      <p:sp>
        <p:nvSpPr>
          <p:cNvPr id="8" name="Footer Placeholder 7">
            <a:extLst>
              <a:ext uri="{FF2B5EF4-FFF2-40B4-BE49-F238E27FC236}">
                <a16:creationId xmlns:a16="http://schemas.microsoft.com/office/drawing/2014/main" id="{6D212315-98DA-485F-B71B-349A72C47A9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FC65ACB-4E87-44BE-ACA2-AE950CB18606}"/>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23982232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15149F-84BE-491B-BE3E-939537D2DD5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60CE16D-FA50-40FF-9897-F8C41AA2D7CF}"/>
              </a:ext>
            </a:extLst>
          </p:cNvPr>
          <p:cNvSpPr>
            <a:spLocks noGrp="1"/>
          </p:cNvSpPr>
          <p:nvPr>
            <p:ph type="dt" sz="half" idx="10"/>
          </p:nvPr>
        </p:nvSpPr>
        <p:spPr/>
        <p:txBody>
          <a:bodyPr/>
          <a:lstStyle/>
          <a:p>
            <a:fld id="{25FD9C11-9EB9-49E4-95E7-9C68485CD7E7}" type="datetimeFigureOut">
              <a:rPr lang="en-US" smtClean="0"/>
              <a:t>12/14/2021</a:t>
            </a:fld>
            <a:endParaRPr lang="en-US"/>
          </a:p>
        </p:txBody>
      </p:sp>
      <p:sp>
        <p:nvSpPr>
          <p:cNvPr id="4" name="Footer Placeholder 3">
            <a:extLst>
              <a:ext uri="{FF2B5EF4-FFF2-40B4-BE49-F238E27FC236}">
                <a16:creationId xmlns:a16="http://schemas.microsoft.com/office/drawing/2014/main" id="{5CEB4847-45C3-40D5-B979-CB2EDCFEDD5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EC0407D-2034-48D6-A515-55610FBA0206}"/>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3386326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A48575D-0AB9-46F4-8881-5056EB5742E9}"/>
              </a:ext>
            </a:extLst>
          </p:cNvPr>
          <p:cNvSpPr>
            <a:spLocks noGrp="1"/>
          </p:cNvSpPr>
          <p:nvPr>
            <p:ph type="dt" sz="half" idx="10"/>
          </p:nvPr>
        </p:nvSpPr>
        <p:spPr/>
        <p:txBody>
          <a:bodyPr/>
          <a:lstStyle/>
          <a:p>
            <a:fld id="{25FD9C11-9EB9-49E4-95E7-9C68485CD7E7}" type="datetimeFigureOut">
              <a:rPr lang="en-US" smtClean="0"/>
              <a:t>12/14/2021</a:t>
            </a:fld>
            <a:endParaRPr lang="en-US"/>
          </a:p>
        </p:txBody>
      </p:sp>
      <p:sp>
        <p:nvSpPr>
          <p:cNvPr id="3" name="Footer Placeholder 2">
            <a:extLst>
              <a:ext uri="{FF2B5EF4-FFF2-40B4-BE49-F238E27FC236}">
                <a16:creationId xmlns:a16="http://schemas.microsoft.com/office/drawing/2014/main" id="{E97C5A34-6101-4566-9038-22A99733049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225B794-F59A-466E-B51F-EB127E872BE3}"/>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13505493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2B7F6C-98D3-4669-9A42-CB89BDFBD59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AE4A46E-2243-4DF3-9DD6-B7A1E9C945D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23F689E-9ABE-49F6-9454-9FBD469978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DA4710B-CC75-4013-92F8-5EAB7BA52C2A}"/>
              </a:ext>
            </a:extLst>
          </p:cNvPr>
          <p:cNvSpPr>
            <a:spLocks noGrp="1"/>
          </p:cNvSpPr>
          <p:nvPr>
            <p:ph type="dt" sz="half" idx="10"/>
          </p:nvPr>
        </p:nvSpPr>
        <p:spPr/>
        <p:txBody>
          <a:bodyPr/>
          <a:lstStyle/>
          <a:p>
            <a:fld id="{25FD9C11-9EB9-49E4-95E7-9C68485CD7E7}" type="datetimeFigureOut">
              <a:rPr lang="en-US" smtClean="0"/>
              <a:t>12/14/2021</a:t>
            </a:fld>
            <a:endParaRPr lang="en-US"/>
          </a:p>
        </p:txBody>
      </p:sp>
      <p:sp>
        <p:nvSpPr>
          <p:cNvPr id="6" name="Footer Placeholder 5">
            <a:extLst>
              <a:ext uri="{FF2B5EF4-FFF2-40B4-BE49-F238E27FC236}">
                <a16:creationId xmlns:a16="http://schemas.microsoft.com/office/drawing/2014/main" id="{3FBB0CFD-494E-4379-94FC-674811C3F25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13984C1-1ECD-4473-BF35-B5B65813E38C}"/>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26976687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D9D03-ED35-46CD-A3E6-FE9DFBFD115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F904727-1B29-44D8-B57D-D45D4E2C2DD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9F1DFB8-B026-4173-AE46-DC0EBE0A26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A6AC9A5-6161-49D8-9725-1DE081BEED3F}"/>
              </a:ext>
            </a:extLst>
          </p:cNvPr>
          <p:cNvSpPr>
            <a:spLocks noGrp="1"/>
          </p:cNvSpPr>
          <p:nvPr>
            <p:ph type="dt" sz="half" idx="10"/>
          </p:nvPr>
        </p:nvSpPr>
        <p:spPr/>
        <p:txBody>
          <a:bodyPr/>
          <a:lstStyle/>
          <a:p>
            <a:fld id="{25FD9C11-9EB9-49E4-95E7-9C68485CD7E7}" type="datetimeFigureOut">
              <a:rPr lang="en-US" smtClean="0"/>
              <a:t>12/14/2021</a:t>
            </a:fld>
            <a:endParaRPr lang="en-US"/>
          </a:p>
        </p:txBody>
      </p:sp>
      <p:sp>
        <p:nvSpPr>
          <p:cNvPr id="6" name="Footer Placeholder 5">
            <a:extLst>
              <a:ext uri="{FF2B5EF4-FFF2-40B4-BE49-F238E27FC236}">
                <a16:creationId xmlns:a16="http://schemas.microsoft.com/office/drawing/2014/main" id="{DBD62D42-9A7B-441E-B067-54B32AADF5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BABA662-CE39-4D99-A308-4D3A5F074E95}"/>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1395230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82F89DD-3CDF-4897-B2B0-DC7B22AF013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57C8EA8-8C54-4C9E-B88B-8EC08CDD3DD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1B0175-36D4-4394-902A-4AF6777D362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FD9C11-9EB9-49E4-95E7-9C68485CD7E7}" type="datetimeFigureOut">
              <a:rPr lang="en-US" smtClean="0"/>
              <a:t>12/14/2021</a:t>
            </a:fld>
            <a:endParaRPr lang="en-US"/>
          </a:p>
        </p:txBody>
      </p:sp>
      <p:sp>
        <p:nvSpPr>
          <p:cNvPr id="5" name="Footer Placeholder 4">
            <a:extLst>
              <a:ext uri="{FF2B5EF4-FFF2-40B4-BE49-F238E27FC236}">
                <a16:creationId xmlns:a16="http://schemas.microsoft.com/office/drawing/2014/main" id="{2A113F03-C7FC-4095-A1C3-22FAD12FBCE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A1F52EE-1204-44B7-82DC-DA405712630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D64032-D63F-4B8D-AD97-F19E2171229F}" type="slidenum">
              <a:rPr lang="en-US" smtClean="0"/>
              <a:t>‹#›</a:t>
            </a:fld>
            <a:endParaRPr lang="en-US"/>
          </a:p>
        </p:txBody>
      </p:sp>
    </p:spTree>
    <p:extLst>
      <p:ext uri="{BB962C8B-B14F-4D97-AF65-F5344CB8AC3E}">
        <p14:creationId xmlns:p14="http://schemas.microsoft.com/office/powerpoint/2010/main" val="19533654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80"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DCF9426-F24A-43AF-81DC-F773A9EED077}"/>
              </a:ext>
            </a:extLst>
          </p:cNvPr>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77CD47E5-D895-4B33-B163-97C347FCB5D5}"/>
              </a:ext>
            </a:extLst>
          </p:cNvPr>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0B919933-CC19-4B7F-B339-20F3EAFE2A0B}"/>
              </a:ext>
            </a:extLst>
          </p:cNvPr>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1029" name="Rectangle 5">
            <a:extLst>
              <a:ext uri="{FF2B5EF4-FFF2-40B4-BE49-F238E27FC236}">
                <a16:creationId xmlns:a16="http://schemas.microsoft.com/office/drawing/2014/main" id="{127BCE19-7A0F-420F-B13E-FC72172080EC}"/>
              </a:ext>
            </a:extLst>
          </p:cNvPr>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030" name="Rectangle 6">
            <a:extLst>
              <a:ext uri="{FF2B5EF4-FFF2-40B4-BE49-F238E27FC236}">
                <a16:creationId xmlns:a16="http://schemas.microsoft.com/office/drawing/2014/main" id="{CF77F471-FC6B-4CC2-8A88-FF41DE0AD703}"/>
              </a:ext>
            </a:extLst>
          </p:cNvPr>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2EB58547-BF53-4FA3-8384-4A7DE2541D67}"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53" r:id="rId1"/>
    <p:sldLayoutId id="2147483681" r:id="rId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pPr>
            <a:endParaRPr lang="en-US" altLang="en-US">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pPr>
            <a:endParaRPr lang="en-US" altLang="en-US">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pPr>
            <a:fld id="{C67AA2BE-E80A-4A2E-809F-A35485455FA3}"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515574007"/>
      </p:ext>
    </p:extLst>
  </p:cSld>
  <p:clrMap bg1="lt1" tx1="dk1" bg2="lt2" tx2="dk2" accent1="accent1" accent2="accent2" accent3="accent3" accent4="accent4" accent5="accent5" accent6="accent6" hlink="hlink" folHlink="folHlink"/>
  <p:sldLayoutIdLst>
    <p:sldLayoutId id="2147483677" r:id="rId1"/>
  </p:sldLayoutIdLst>
  <p:transition>
    <p:random/>
  </p:transition>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12.xml"/><Relationship Id="rId5" Type="http://schemas.openxmlformats.org/officeDocument/2006/relationships/image" Target="../media/image15.png"/><Relationship Id="rId4" Type="http://schemas.openxmlformats.org/officeDocument/2006/relationships/image" Target="../media/image14.png"/></Relationships>
</file>

<file path=ppt/slides/_rels/slide11.xml.rels><?xml version="1.0" encoding="UTF-8" standalone="yes"?>
<Relationships xmlns="http://schemas.openxmlformats.org/package/2006/relationships"><Relationship Id="rId3" Type="http://schemas.openxmlformats.org/officeDocument/2006/relationships/image" Target="../media/image160.png"/><Relationship Id="rId2" Type="http://schemas.openxmlformats.org/officeDocument/2006/relationships/image" Target="../media/image16.png"/><Relationship Id="rId1" Type="http://schemas.openxmlformats.org/officeDocument/2006/relationships/slideLayout" Target="../slideLayouts/slideLayout12.xml"/><Relationship Id="rId5" Type="http://schemas.openxmlformats.org/officeDocument/2006/relationships/image" Target="../media/image18.png"/><Relationship Id="rId4" Type="http://schemas.openxmlformats.org/officeDocument/2006/relationships/image" Target="../media/image17.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0.png"/><Relationship Id="rId1" Type="http://schemas.openxmlformats.org/officeDocument/2006/relationships/slideLayout" Target="../slideLayouts/slideLayout12.xml"/><Relationship Id="rId5" Type="http://schemas.openxmlformats.org/officeDocument/2006/relationships/image" Target="../media/image11.png"/><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4D1519-89E8-4A85-ADB4-C24FFEA82337}"/>
              </a:ext>
            </a:extLst>
          </p:cNvPr>
          <p:cNvSpPr>
            <a:spLocks noGrp="1"/>
          </p:cNvSpPr>
          <p:nvPr>
            <p:ph type="ctrTitle"/>
          </p:nvPr>
        </p:nvSpPr>
        <p:spPr>
          <a:solidFill>
            <a:srgbClr val="C00000"/>
          </a:solidFill>
        </p:spPr>
        <p:txBody>
          <a:bodyPr/>
          <a:lstStyle/>
          <a:p>
            <a:r>
              <a:rPr lang="en-US" dirty="0">
                <a:solidFill>
                  <a:schemeClr val="bg1"/>
                </a:solidFill>
              </a:rPr>
              <a:t>Rearranging Acceleration Equation and teach examples</a:t>
            </a:r>
          </a:p>
        </p:txBody>
      </p:sp>
      <p:sp>
        <p:nvSpPr>
          <p:cNvPr id="3" name="Subtitle 2">
            <a:extLst>
              <a:ext uri="{FF2B5EF4-FFF2-40B4-BE49-F238E27FC236}">
                <a16:creationId xmlns:a16="http://schemas.microsoft.com/office/drawing/2014/main" id="{AF7AD063-EFAF-45AF-8B4F-F7F5E64E2A7C}"/>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817129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solidFill>
            <a:srgbClr val="C00000"/>
          </a:solidFill>
        </p:spPr>
        <p:txBody>
          <a:bodyPr>
            <a:normAutofit/>
          </a:bodyPr>
          <a:lstStyle/>
          <a:p>
            <a:pPr fontAlgn="auto">
              <a:spcAft>
                <a:spcPts val="0"/>
              </a:spcAft>
              <a:defRPr/>
            </a:pPr>
            <a:r>
              <a:rPr lang="en-US" dirty="0">
                <a:solidFill>
                  <a:schemeClr val="bg1"/>
                </a:solidFill>
              </a:rPr>
              <a:t>Calculation Example #2</a:t>
            </a:r>
          </a:p>
        </p:txBody>
      </p:sp>
      <p:sp>
        <p:nvSpPr>
          <p:cNvPr id="23555" name="Rectangle 3"/>
          <p:cNvSpPr>
            <a:spLocks noGrp="1" noChangeArrowheads="1"/>
          </p:cNvSpPr>
          <p:nvPr>
            <p:ph idx="1"/>
          </p:nvPr>
        </p:nvSpPr>
        <p:spPr/>
        <p:txBody>
          <a:bodyPr/>
          <a:lstStyle/>
          <a:p>
            <a:pPr marL="0" marR="0" lvl="0" indent="0" algn="l" defTabSz="914400" rtl="0" eaLnBrk="0" fontAlgn="base" latinLnBrk="0" hangingPunct="0">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2. The acceleration of the car is 8m/s/s. The car passes over point A with a velocity of 30m/s </a:t>
            </a:r>
            <a:r>
              <a:rPr kumimoji="0" lang="en-US" sz="3200" b="0" i="0" u="none" strike="noStrike" kern="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S</a:t>
            </a:r>
            <a:r>
              <a:rPr kumimoji="0" lang="en-US" sz="32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What will the car’s final velocity be after 5s?</a:t>
            </a:r>
            <a:endParaRPr kumimoji="0" lang="en-US" sz="28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p>
            <a:pPr marL="0" marR="0" indent="0">
              <a:spcBef>
                <a:spcPts val="0"/>
              </a:spcBef>
              <a:spcAft>
                <a:spcPts val="0"/>
              </a:spcAft>
              <a:buNone/>
            </a:pPr>
            <a:endParaRPr lang="en-US" dirty="0">
              <a:effectLst/>
              <a:latin typeface="+mj-lt"/>
              <a:ea typeface="Times New Roman" panose="02020603050405020304" pitchFamily="18" charset="0"/>
            </a:endParaRPr>
          </a:p>
          <a:p>
            <a:pPr>
              <a:lnSpc>
                <a:spcPct val="90000"/>
              </a:lnSpc>
            </a:pPr>
            <a:endParaRPr lang="en-US" altLang="en-US" dirty="0"/>
          </a:p>
          <a:p>
            <a:pPr>
              <a:lnSpc>
                <a:spcPct val="90000"/>
              </a:lnSpc>
            </a:pPr>
            <a:endParaRPr lang="en-US" altLang="en-US" dirty="0"/>
          </a:p>
          <a:p>
            <a:pPr>
              <a:lnSpc>
                <a:spcPct val="90000"/>
              </a:lnSpc>
            </a:pPr>
            <a:endParaRPr lang="en-US" altLang="en-US" dirty="0"/>
          </a:p>
          <a:p>
            <a:pPr>
              <a:lnSpc>
                <a:spcPct val="90000"/>
              </a:lnSpc>
              <a:buFont typeface="Wingdings" panose="05000000000000000000" pitchFamily="2" charset="2"/>
              <a:buNone/>
            </a:pPr>
            <a:endParaRPr lang="en-US" altLang="en-US" dirty="0"/>
          </a:p>
        </p:txBody>
      </p:sp>
      <p:graphicFrame>
        <p:nvGraphicFramePr>
          <p:cNvPr id="3" name="Table 2">
            <a:extLst>
              <a:ext uri="{FF2B5EF4-FFF2-40B4-BE49-F238E27FC236}">
                <a16:creationId xmlns:a16="http://schemas.microsoft.com/office/drawing/2014/main" id="{2044B4A7-BBB1-4492-910E-31A4851EED19}"/>
              </a:ext>
            </a:extLst>
          </p:cNvPr>
          <p:cNvGraphicFramePr>
            <a:graphicFrameLocks noGrp="1"/>
          </p:cNvGraphicFramePr>
          <p:nvPr/>
        </p:nvGraphicFramePr>
        <p:xfrm>
          <a:off x="212036" y="3733800"/>
          <a:ext cx="11820938" cy="2913380"/>
        </p:xfrm>
        <a:graphic>
          <a:graphicData uri="http://schemas.openxmlformats.org/drawingml/2006/table">
            <a:tbl>
              <a:tblPr firstRow="1" firstCol="1" lastRow="1" lastCol="1" bandRow="1" bandCol="1"/>
              <a:tblGrid>
                <a:gridCol w="2010413">
                  <a:extLst>
                    <a:ext uri="{9D8B030D-6E8A-4147-A177-3AD203B41FA5}">
                      <a16:colId xmlns:a16="http://schemas.microsoft.com/office/drawing/2014/main" val="1298987676"/>
                    </a:ext>
                  </a:extLst>
                </a:gridCol>
                <a:gridCol w="9810525">
                  <a:extLst>
                    <a:ext uri="{9D8B030D-6E8A-4147-A177-3AD203B41FA5}">
                      <a16:colId xmlns:a16="http://schemas.microsoft.com/office/drawing/2014/main" val="2333738343"/>
                    </a:ext>
                  </a:extLst>
                </a:gridCol>
              </a:tblGrid>
              <a:tr h="514985">
                <a:tc>
                  <a:txBody>
                    <a:bodyPr/>
                    <a:lstStyle/>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Given/</a:t>
                      </a:r>
                    </a:p>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Unknown</a:t>
                      </a:r>
                      <a:endParaRPr lang="en-US" sz="2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Work</a:t>
                      </a:r>
                      <a:endParaRPr lang="en-US" sz="2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5139385"/>
                  </a:ext>
                </a:extLst>
              </a:tr>
              <a:tr h="2059940">
                <a:tc>
                  <a:txBody>
                    <a:bodyPr/>
                    <a:lstStyle/>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A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Vf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Vi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solidFill>
                            <a:schemeClr val="tx1"/>
                          </a:solidFill>
                          <a:effectLst/>
                          <a:latin typeface="Times New Roman" panose="02020603050405020304" pitchFamily="18" charset="0"/>
                          <a:ea typeface="Times New Roman" panose="02020603050405020304" pitchFamily="18" charset="0"/>
                        </a:rPr>
                        <a:t>t =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2800" dirty="0"/>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5655313"/>
                  </a:ext>
                </a:extLst>
              </a:tr>
            </a:tbl>
          </a:graphicData>
        </a:graphic>
      </p:graphicFrame>
      <p:sp>
        <p:nvSpPr>
          <p:cNvPr id="4" name="TextBox 3">
            <a:extLst>
              <a:ext uri="{FF2B5EF4-FFF2-40B4-BE49-F238E27FC236}">
                <a16:creationId xmlns:a16="http://schemas.microsoft.com/office/drawing/2014/main" id="{BF19C1BD-FFD3-4BE6-B776-268DFE8C003F}"/>
              </a:ext>
            </a:extLst>
          </p:cNvPr>
          <p:cNvSpPr txBox="1"/>
          <p:nvPr/>
        </p:nvSpPr>
        <p:spPr>
          <a:xfrm>
            <a:off x="981678" y="5000173"/>
            <a:ext cx="1199096" cy="461665"/>
          </a:xfrm>
          <a:prstGeom prst="rect">
            <a:avLst/>
          </a:prstGeom>
          <a:noFill/>
        </p:spPr>
        <p:txBody>
          <a:bodyPr wrap="square" rtlCol="0">
            <a:spAutoFit/>
          </a:bodyPr>
          <a:lstStyle/>
          <a:p>
            <a:r>
              <a:rPr lang="en-US" sz="2400" dirty="0"/>
              <a:t>?</a:t>
            </a:r>
          </a:p>
        </p:txBody>
      </p:sp>
      <p:sp>
        <p:nvSpPr>
          <p:cNvPr id="5" name="TextBox 4">
            <a:extLst>
              <a:ext uri="{FF2B5EF4-FFF2-40B4-BE49-F238E27FC236}">
                <a16:creationId xmlns:a16="http://schemas.microsoft.com/office/drawing/2014/main" id="{48A1B795-7378-4E41-BFFA-6BCF0143F5B7}"/>
              </a:ext>
            </a:extLst>
          </p:cNvPr>
          <p:cNvSpPr txBox="1"/>
          <p:nvPr/>
        </p:nvSpPr>
        <p:spPr>
          <a:xfrm>
            <a:off x="803203" y="4567536"/>
            <a:ext cx="1383247" cy="461665"/>
          </a:xfrm>
          <a:prstGeom prst="rect">
            <a:avLst/>
          </a:prstGeom>
          <a:noFill/>
        </p:spPr>
        <p:txBody>
          <a:bodyPr wrap="square" rtlCol="0">
            <a:spAutoFit/>
          </a:bodyPr>
          <a:lstStyle/>
          <a:p>
            <a:r>
              <a:rPr lang="en-US" sz="2400" dirty="0"/>
              <a:t>8m/s/s</a:t>
            </a:r>
          </a:p>
        </p:txBody>
      </p:sp>
      <p:sp>
        <p:nvSpPr>
          <p:cNvPr id="10" name="TextBox 9">
            <a:extLst>
              <a:ext uri="{FF2B5EF4-FFF2-40B4-BE49-F238E27FC236}">
                <a16:creationId xmlns:a16="http://schemas.microsoft.com/office/drawing/2014/main" id="{2EED7FF6-53BA-4D22-9649-B4885832059E}"/>
              </a:ext>
            </a:extLst>
          </p:cNvPr>
          <p:cNvSpPr txBox="1"/>
          <p:nvPr/>
        </p:nvSpPr>
        <p:spPr>
          <a:xfrm>
            <a:off x="935365" y="5438631"/>
            <a:ext cx="1342729" cy="461665"/>
          </a:xfrm>
          <a:prstGeom prst="rect">
            <a:avLst/>
          </a:prstGeom>
          <a:noFill/>
        </p:spPr>
        <p:txBody>
          <a:bodyPr wrap="square" rtlCol="0">
            <a:spAutoFit/>
          </a:bodyPr>
          <a:lstStyle/>
          <a:p>
            <a:r>
              <a:rPr lang="en-US" sz="2400" dirty="0"/>
              <a:t>30m/s</a:t>
            </a:r>
          </a:p>
        </p:txBody>
      </p:sp>
      <mc:AlternateContent xmlns:mc="http://schemas.openxmlformats.org/markup-compatibility/2006">
        <mc:Choice xmlns:a14="http://schemas.microsoft.com/office/drawing/2010/main" Requires="a14">
          <p:sp>
            <p:nvSpPr>
              <p:cNvPr id="7" name="TextBox 6">
                <a:extLst>
                  <a:ext uri="{FF2B5EF4-FFF2-40B4-BE49-F238E27FC236}">
                    <a16:creationId xmlns:a16="http://schemas.microsoft.com/office/drawing/2014/main" id="{25D6C25D-1FCC-4D36-B198-8E8E49B55AE6}"/>
                  </a:ext>
                </a:extLst>
              </p:cNvPr>
              <p:cNvSpPr txBox="1"/>
              <p:nvPr/>
            </p:nvSpPr>
            <p:spPr>
              <a:xfrm>
                <a:off x="7395619" y="4846728"/>
                <a:ext cx="3923736" cy="491288"/>
              </a:xfrm>
              <a:prstGeom prst="rect">
                <a:avLst/>
              </a:prstGeom>
              <a:noFill/>
            </p:spPr>
            <p:txBody>
              <a:bodyPr wrap="square" rtlCol="0">
                <a:spAutoFit/>
              </a:bodyPr>
              <a:lstStyle/>
              <a:p>
                <a14:m>
                  <m:oMath xmlns:m="http://schemas.openxmlformats.org/officeDocument/2006/math">
                    <m:sSub>
                      <m:sSubPr>
                        <m:ctrlPr>
                          <a:rPr lang="en-US" sz="2400" i="1">
                            <a:solidFill>
                              <a:srgbClr val="000000"/>
                            </a:solidFill>
                            <a:latin typeface="Cambria Math" panose="02040503050406030204" pitchFamily="18" charset="0"/>
                          </a:rPr>
                        </m:ctrlPr>
                      </m:sSubPr>
                      <m:e>
                        <m:r>
                          <a:rPr lang="en-US" sz="2400" i="1">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𝑉</m:t>
                        </m:r>
                      </m:e>
                      <m:sub>
                        <m:r>
                          <a:rPr lang="en-US" sz="2400" i="1">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𝑓</m:t>
                        </m:r>
                      </m:sub>
                    </m:sSub>
                  </m:oMath>
                </a14:m>
                <a:r>
                  <a:rPr lang="en-US" sz="2400" dirty="0">
                    <a:ea typeface="Times New Roman" panose="02020603050405020304" pitchFamily="18" charset="0"/>
                    <a:cs typeface="Times New Roman" panose="02020603050405020304" pitchFamily="18" charset="0"/>
                  </a:rPr>
                  <a:t> </a:t>
                </a:r>
                <a14:m>
                  <m:oMath xmlns:m="http://schemas.openxmlformats.org/officeDocument/2006/math">
                    <m:r>
                      <a:rPr lang="en-US" sz="2400" i="1">
                        <a:latin typeface="Cambria Math" panose="02040503050406030204" pitchFamily="18" charset="0"/>
                        <a:ea typeface="Times New Roman" panose="02020603050405020304" pitchFamily="18" charset="0"/>
                        <a:cs typeface="Times New Roman" panose="02020603050405020304" pitchFamily="18" charset="0"/>
                      </a:rPr>
                      <m:t>=8</m:t>
                    </m:r>
                    <m:r>
                      <a:rPr lang="en-US" sz="2400" i="1">
                        <a:latin typeface="Cambria Math" panose="02040503050406030204" pitchFamily="18" charset="0"/>
                        <a:ea typeface="Times New Roman" panose="02020603050405020304" pitchFamily="18" charset="0"/>
                        <a:cs typeface="Times New Roman" panose="02020603050405020304" pitchFamily="18" charset="0"/>
                      </a:rPr>
                      <m:t>𝑚</m:t>
                    </m:r>
                    <m:r>
                      <a:rPr lang="en-US" sz="2400" i="1">
                        <a:latin typeface="Cambria Math" panose="02040503050406030204" pitchFamily="18" charset="0"/>
                        <a:ea typeface="Times New Roman" panose="02020603050405020304" pitchFamily="18" charset="0"/>
                        <a:cs typeface="Times New Roman" panose="02020603050405020304" pitchFamily="18" charset="0"/>
                      </a:rPr>
                      <m:t>/</m:t>
                    </m:r>
                    <m:r>
                      <a:rPr lang="en-US" sz="2400" i="1">
                        <a:latin typeface="Cambria Math" panose="02040503050406030204" pitchFamily="18" charset="0"/>
                        <a:ea typeface="Times New Roman" panose="02020603050405020304" pitchFamily="18" charset="0"/>
                        <a:cs typeface="Times New Roman" panose="02020603050405020304" pitchFamily="18" charset="0"/>
                      </a:rPr>
                      <m:t>𝑠</m:t>
                    </m:r>
                    <m:r>
                      <a:rPr lang="en-US" sz="2400" i="1">
                        <a:latin typeface="Cambria Math" panose="02040503050406030204" pitchFamily="18" charset="0"/>
                        <a:ea typeface="Times New Roman" panose="02020603050405020304" pitchFamily="18" charset="0"/>
                        <a:cs typeface="Times New Roman" panose="02020603050405020304" pitchFamily="18" charset="0"/>
                      </a:rPr>
                      <m:t>/</m:t>
                    </m:r>
                    <m:r>
                      <a:rPr lang="en-US" sz="2400" i="1">
                        <a:latin typeface="Cambria Math" panose="02040503050406030204" pitchFamily="18" charset="0"/>
                        <a:ea typeface="Times New Roman" panose="02020603050405020304" pitchFamily="18" charset="0"/>
                        <a:cs typeface="Times New Roman" panose="02020603050405020304" pitchFamily="18" charset="0"/>
                      </a:rPr>
                      <m:t>𝑠</m:t>
                    </m:r>
                    <m:d>
                      <m:dPr>
                        <m:ctrlPr>
                          <a:rPr lang="en-US" sz="2400" i="1">
                            <a:latin typeface="Cambria Math" panose="02040503050406030204" pitchFamily="18" charset="0"/>
                          </a:rPr>
                        </m:ctrlPr>
                      </m:dPr>
                      <m:e>
                        <m:r>
                          <a:rPr lang="en-US" sz="2400" i="1">
                            <a:latin typeface="Cambria Math" panose="02040503050406030204" pitchFamily="18" charset="0"/>
                            <a:ea typeface="Times New Roman" panose="02020603050405020304" pitchFamily="18" charset="0"/>
                            <a:cs typeface="Times New Roman" panose="02020603050405020304" pitchFamily="18" charset="0"/>
                          </a:rPr>
                          <m:t>5</m:t>
                        </m:r>
                        <m:r>
                          <a:rPr lang="en-US" sz="2400" i="1">
                            <a:latin typeface="Cambria Math" panose="02040503050406030204" pitchFamily="18" charset="0"/>
                            <a:ea typeface="Times New Roman" panose="02020603050405020304" pitchFamily="18" charset="0"/>
                            <a:cs typeface="Times New Roman" panose="02020603050405020304" pitchFamily="18" charset="0"/>
                          </a:rPr>
                          <m:t>𝑠</m:t>
                        </m:r>
                      </m:e>
                    </m:d>
                    <m:r>
                      <a:rPr lang="en-US" sz="2400" i="1">
                        <a:latin typeface="Cambria Math" panose="02040503050406030204" pitchFamily="18" charset="0"/>
                        <a:ea typeface="Times New Roman" panose="02020603050405020304" pitchFamily="18" charset="0"/>
                        <a:cs typeface="Times New Roman" panose="02020603050405020304" pitchFamily="18" charset="0"/>
                      </a:rPr>
                      <m:t>+30</m:t>
                    </m:r>
                    <m:r>
                      <a:rPr lang="en-US" sz="2400" i="1">
                        <a:latin typeface="Cambria Math" panose="02040503050406030204" pitchFamily="18" charset="0"/>
                        <a:ea typeface="Times New Roman" panose="02020603050405020304" pitchFamily="18" charset="0"/>
                        <a:cs typeface="Times New Roman" panose="02020603050405020304" pitchFamily="18" charset="0"/>
                      </a:rPr>
                      <m:t>𝑚</m:t>
                    </m:r>
                    <m:r>
                      <a:rPr lang="en-US" sz="2400" i="1">
                        <a:latin typeface="Cambria Math" panose="02040503050406030204" pitchFamily="18" charset="0"/>
                        <a:ea typeface="Times New Roman" panose="02020603050405020304" pitchFamily="18" charset="0"/>
                        <a:cs typeface="Times New Roman" panose="02020603050405020304" pitchFamily="18" charset="0"/>
                      </a:rPr>
                      <m:t>/</m:t>
                    </m:r>
                    <m:r>
                      <a:rPr lang="en-US" sz="2400" i="1">
                        <a:latin typeface="Cambria Math" panose="02040503050406030204" pitchFamily="18" charset="0"/>
                        <a:ea typeface="Times New Roman" panose="02020603050405020304" pitchFamily="18" charset="0"/>
                        <a:cs typeface="Times New Roman" panose="02020603050405020304" pitchFamily="18" charset="0"/>
                      </a:rPr>
                      <m:t>𝑠</m:t>
                    </m:r>
                  </m:oMath>
                </a14:m>
                <a:endParaRPr lang="en-US" sz="2400" dirty="0">
                  <a:solidFill>
                    <a:schemeClr val="tx1"/>
                  </a:solidFill>
                </a:endParaRPr>
              </a:p>
            </p:txBody>
          </p:sp>
        </mc:Choice>
        <mc:Fallback>
          <p:sp>
            <p:nvSpPr>
              <p:cNvPr id="7" name="TextBox 6">
                <a:extLst>
                  <a:ext uri="{FF2B5EF4-FFF2-40B4-BE49-F238E27FC236}">
                    <a16:creationId xmlns:a16="http://schemas.microsoft.com/office/drawing/2014/main" id="{25D6C25D-1FCC-4D36-B198-8E8E49B55AE6}"/>
                  </a:ext>
                </a:extLst>
              </p:cNvPr>
              <p:cNvSpPr txBox="1">
                <a:spLocks noRot="1" noChangeAspect="1" noMove="1" noResize="1" noEditPoints="1" noAdjustHandles="1" noChangeArrowheads="1" noChangeShapeType="1" noTextEdit="1"/>
              </p:cNvSpPr>
              <p:nvPr/>
            </p:nvSpPr>
            <p:spPr>
              <a:xfrm>
                <a:off x="7395619" y="4846728"/>
                <a:ext cx="3923736" cy="491288"/>
              </a:xfrm>
              <a:prstGeom prst="rect">
                <a:avLst/>
              </a:prstGeom>
              <a:blipFill>
                <a:blip r:embed="rId2"/>
                <a:stretch>
                  <a:fillRect l="-311" b="-12346"/>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9" name="TextBox 8">
                <a:extLst>
                  <a:ext uri="{FF2B5EF4-FFF2-40B4-BE49-F238E27FC236}">
                    <a16:creationId xmlns:a16="http://schemas.microsoft.com/office/drawing/2014/main" id="{8FBB6C36-86DD-4E10-976E-BA238A35B04B}"/>
                  </a:ext>
                </a:extLst>
              </p:cNvPr>
              <p:cNvSpPr txBox="1"/>
              <p:nvPr/>
            </p:nvSpPr>
            <p:spPr>
              <a:xfrm>
                <a:off x="3454389" y="4860203"/>
                <a:ext cx="2208428" cy="49128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2400" i="1">
                              <a:latin typeface="Cambria Math" panose="02040503050406030204" pitchFamily="18" charset="0"/>
                            </a:rPr>
                          </m:ctrlPr>
                        </m:sSubPr>
                        <m:e>
                          <m:r>
                            <a:rPr lang="en-US" sz="2400" i="1">
                              <a:latin typeface="Cambria Math" panose="02040503050406030204" pitchFamily="18" charset="0"/>
                              <a:ea typeface="Times New Roman" panose="02020603050405020304" pitchFamily="18" charset="0"/>
                              <a:cs typeface="Times New Roman" panose="02020603050405020304" pitchFamily="18" charset="0"/>
                            </a:rPr>
                            <m:t>𝑉</m:t>
                          </m:r>
                        </m:e>
                        <m:sub>
                          <m:r>
                            <a:rPr lang="en-US" sz="2400" i="1">
                              <a:latin typeface="Cambria Math" panose="02040503050406030204" pitchFamily="18" charset="0"/>
                              <a:ea typeface="Times New Roman" panose="02020603050405020304" pitchFamily="18" charset="0"/>
                              <a:cs typeface="Times New Roman" panose="02020603050405020304" pitchFamily="18" charset="0"/>
                            </a:rPr>
                            <m:t>𝑓</m:t>
                          </m:r>
                        </m:sub>
                      </m:sSub>
                      <m:r>
                        <a:rPr lang="en-US" sz="2400" i="1">
                          <a:latin typeface="Cambria Math" panose="02040503050406030204" pitchFamily="18" charset="0"/>
                          <a:ea typeface="Times New Roman" panose="02020603050405020304" pitchFamily="18" charset="0"/>
                          <a:cs typeface="Times New Roman" panose="02020603050405020304" pitchFamily="18" charset="0"/>
                        </a:rPr>
                        <m:t>=</m:t>
                      </m:r>
                      <m:r>
                        <a:rPr lang="en-US" sz="2400" i="1">
                          <a:latin typeface="Cambria Math" panose="02040503050406030204" pitchFamily="18" charset="0"/>
                          <a:ea typeface="Times New Roman" panose="02020603050405020304" pitchFamily="18" charset="0"/>
                          <a:cs typeface="Times New Roman" panose="02020603050405020304" pitchFamily="18" charset="0"/>
                        </a:rPr>
                        <m:t>𝑎𝑡</m:t>
                      </m:r>
                      <m:r>
                        <a:rPr lang="en-US" sz="2400" i="1">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400" i="1">
                              <a:latin typeface="Cambria Math" panose="02040503050406030204" pitchFamily="18" charset="0"/>
                            </a:rPr>
                          </m:ctrlPr>
                        </m:sSubPr>
                        <m:e>
                          <m:r>
                            <a:rPr lang="en-US" sz="2400" i="1">
                              <a:latin typeface="Cambria Math" panose="02040503050406030204" pitchFamily="18" charset="0"/>
                              <a:ea typeface="Times New Roman" panose="02020603050405020304" pitchFamily="18" charset="0"/>
                              <a:cs typeface="Times New Roman" panose="02020603050405020304" pitchFamily="18" charset="0"/>
                            </a:rPr>
                            <m:t>𝑉</m:t>
                          </m:r>
                        </m:e>
                        <m:sub>
                          <m:r>
                            <a:rPr lang="en-US" sz="2400" i="1">
                              <a:latin typeface="Cambria Math" panose="02040503050406030204" pitchFamily="18" charset="0"/>
                              <a:ea typeface="Times New Roman" panose="02020603050405020304" pitchFamily="18" charset="0"/>
                              <a:cs typeface="Times New Roman" panose="02020603050405020304" pitchFamily="18" charset="0"/>
                            </a:rPr>
                            <m:t>𝑖</m:t>
                          </m:r>
                          <m:r>
                            <a:rPr lang="en-US" sz="2400" i="1">
                              <a:latin typeface="Cambria Math" panose="02040503050406030204" pitchFamily="18" charset="0"/>
                              <a:ea typeface="Times New Roman" panose="02020603050405020304" pitchFamily="18" charset="0"/>
                              <a:cs typeface="Times New Roman" panose="02020603050405020304" pitchFamily="18" charset="0"/>
                            </a:rPr>
                            <m:t>    </m:t>
                          </m:r>
                        </m:sub>
                      </m:sSub>
                    </m:oMath>
                  </m:oMathPara>
                </a14:m>
                <a:endParaRPr lang="en-US" sz="2400" dirty="0">
                  <a:solidFill>
                    <a:schemeClr val="tx1"/>
                  </a:solidFill>
                </a:endParaRPr>
              </a:p>
            </p:txBody>
          </p:sp>
        </mc:Choice>
        <mc:Fallback>
          <p:sp>
            <p:nvSpPr>
              <p:cNvPr id="9" name="TextBox 8">
                <a:extLst>
                  <a:ext uri="{FF2B5EF4-FFF2-40B4-BE49-F238E27FC236}">
                    <a16:creationId xmlns:a16="http://schemas.microsoft.com/office/drawing/2014/main" id="{8FBB6C36-86DD-4E10-976E-BA238A35B04B}"/>
                  </a:ext>
                </a:extLst>
              </p:cNvPr>
              <p:cNvSpPr txBox="1">
                <a:spLocks noRot="1" noChangeAspect="1" noMove="1" noResize="1" noEditPoints="1" noAdjustHandles="1" noChangeArrowheads="1" noChangeShapeType="1" noTextEdit="1"/>
              </p:cNvSpPr>
              <p:nvPr/>
            </p:nvSpPr>
            <p:spPr>
              <a:xfrm>
                <a:off x="3454389" y="4860203"/>
                <a:ext cx="2208428" cy="491288"/>
              </a:xfrm>
              <a:prstGeom prst="rect">
                <a:avLst/>
              </a:prstGeom>
              <a:blipFill>
                <a:blip r:embed="rId3"/>
                <a:stretch>
                  <a:fillRect b="-12346"/>
                </a:stretch>
              </a:blipFill>
            </p:spPr>
            <p:txBody>
              <a:bodyPr/>
              <a:lstStyle/>
              <a:p>
                <a:r>
                  <a:rPr lang="en-US">
                    <a:noFill/>
                  </a:rPr>
                  <a:t> </a:t>
                </a:r>
              </a:p>
            </p:txBody>
          </p:sp>
        </mc:Fallback>
      </mc:AlternateContent>
      <p:sp>
        <p:nvSpPr>
          <p:cNvPr id="11" name="TextBox 10">
            <a:extLst>
              <a:ext uri="{FF2B5EF4-FFF2-40B4-BE49-F238E27FC236}">
                <a16:creationId xmlns:a16="http://schemas.microsoft.com/office/drawing/2014/main" id="{7E1B2DA2-A84D-4FF2-8B01-F0332568E54E}"/>
              </a:ext>
            </a:extLst>
          </p:cNvPr>
          <p:cNvSpPr txBox="1"/>
          <p:nvPr/>
        </p:nvSpPr>
        <p:spPr>
          <a:xfrm>
            <a:off x="781000" y="5883728"/>
            <a:ext cx="1342729" cy="461665"/>
          </a:xfrm>
          <a:prstGeom prst="rect">
            <a:avLst/>
          </a:prstGeom>
          <a:noFill/>
        </p:spPr>
        <p:txBody>
          <a:bodyPr wrap="square" rtlCol="0">
            <a:spAutoFit/>
          </a:bodyPr>
          <a:lstStyle/>
          <a:p>
            <a:r>
              <a:rPr lang="en-US" sz="2400" dirty="0"/>
              <a:t>5s</a:t>
            </a:r>
          </a:p>
        </p:txBody>
      </p:sp>
      <mc:AlternateContent xmlns:mc="http://schemas.openxmlformats.org/markup-compatibility/2006">
        <mc:Choice xmlns:a14="http://schemas.microsoft.com/office/drawing/2010/main" Requires="a14">
          <p:sp>
            <p:nvSpPr>
              <p:cNvPr id="13" name="TextBox 12">
                <a:extLst>
                  <a:ext uri="{FF2B5EF4-FFF2-40B4-BE49-F238E27FC236}">
                    <a16:creationId xmlns:a16="http://schemas.microsoft.com/office/drawing/2014/main" id="{B8095780-C4C7-4103-8FEB-AA72CC9768CE}"/>
                  </a:ext>
                </a:extLst>
              </p:cNvPr>
              <p:cNvSpPr txBox="1"/>
              <p:nvPr/>
            </p:nvSpPr>
            <p:spPr>
              <a:xfrm>
                <a:off x="8504932" y="5707236"/>
                <a:ext cx="2412281" cy="49128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2400" i="1">
                              <a:latin typeface="Cambria Math" panose="02040503050406030204" pitchFamily="18" charset="0"/>
                            </a:rPr>
                          </m:ctrlPr>
                        </m:sSubPr>
                        <m:e>
                          <m:r>
                            <a:rPr lang="en-US" sz="2400" i="1">
                              <a:latin typeface="Cambria Math" panose="02040503050406030204" pitchFamily="18" charset="0"/>
                              <a:ea typeface="Times New Roman" panose="02020603050405020304" pitchFamily="18" charset="0"/>
                              <a:cs typeface="Times New Roman" panose="02020603050405020304" pitchFamily="18" charset="0"/>
                            </a:rPr>
                            <m:t>𝑉</m:t>
                          </m:r>
                        </m:e>
                        <m:sub>
                          <m:r>
                            <a:rPr lang="en-US" sz="2400" i="1">
                              <a:latin typeface="Cambria Math" panose="02040503050406030204" pitchFamily="18" charset="0"/>
                              <a:ea typeface="Times New Roman" panose="02020603050405020304" pitchFamily="18" charset="0"/>
                              <a:cs typeface="Times New Roman" panose="02020603050405020304" pitchFamily="18" charset="0"/>
                            </a:rPr>
                            <m:t>𝑓</m:t>
                          </m:r>
                        </m:sub>
                      </m:sSub>
                      <m:r>
                        <a:rPr lang="en-US" sz="2400" i="1">
                          <a:latin typeface="Cambria Math" panose="02040503050406030204" pitchFamily="18" charset="0"/>
                          <a:ea typeface="Times New Roman" panose="02020603050405020304" pitchFamily="18" charset="0"/>
                          <a:cs typeface="Times New Roman" panose="02020603050405020304" pitchFamily="18" charset="0"/>
                        </a:rPr>
                        <m:t>=70 </m:t>
                      </m:r>
                      <m:r>
                        <a:rPr lang="en-US" sz="2400" i="1">
                          <a:latin typeface="Cambria Math" panose="02040503050406030204" pitchFamily="18" charset="0"/>
                          <a:ea typeface="Times New Roman" panose="02020603050405020304" pitchFamily="18" charset="0"/>
                          <a:cs typeface="Times New Roman" panose="02020603050405020304" pitchFamily="18" charset="0"/>
                        </a:rPr>
                        <m:t>𝑚</m:t>
                      </m:r>
                      <m:r>
                        <a:rPr lang="en-US" sz="2400" i="1">
                          <a:latin typeface="Cambria Math" panose="02040503050406030204" pitchFamily="18" charset="0"/>
                          <a:ea typeface="Times New Roman" panose="02020603050405020304" pitchFamily="18" charset="0"/>
                          <a:cs typeface="Times New Roman" panose="02020603050405020304" pitchFamily="18" charset="0"/>
                        </a:rPr>
                        <m:t>/</m:t>
                      </m:r>
                      <m:r>
                        <a:rPr lang="en-US" sz="2400" i="1">
                          <a:latin typeface="Cambria Math" panose="02040503050406030204" pitchFamily="18" charset="0"/>
                          <a:ea typeface="Times New Roman" panose="02020603050405020304" pitchFamily="18" charset="0"/>
                          <a:cs typeface="Times New Roman" panose="02020603050405020304" pitchFamily="18" charset="0"/>
                        </a:rPr>
                        <m:t>𝑠</m:t>
                      </m:r>
                    </m:oMath>
                  </m:oMathPara>
                </a14:m>
                <a:endParaRPr lang="en-US" sz="2400" dirty="0"/>
              </a:p>
            </p:txBody>
          </p:sp>
        </mc:Choice>
        <mc:Fallback>
          <p:sp>
            <p:nvSpPr>
              <p:cNvPr id="13" name="TextBox 12">
                <a:extLst>
                  <a:ext uri="{FF2B5EF4-FFF2-40B4-BE49-F238E27FC236}">
                    <a16:creationId xmlns:a16="http://schemas.microsoft.com/office/drawing/2014/main" id="{B8095780-C4C7-4103-8FEB-AA72CC9768CE}"/>
                  </a:ext>
                </a:extLst>
              </p:cNvPr>
              <p:cNvSpPr txBox="1">
                <a:spLocks noRot="1" noChangeAspect="1" noMove="1" noResize="1" noEditPoints="1" noAdjustHandles="1" noChangeArrowheads="1" noChangeShapeType="1" noTextEdit="1"/>
              </p:cNvSpPr>
              <p:nvPr/>
            </p:nvSpPr>
            <p:spPr>
              <a:xfrm>
                <a:off x="8504932" y="5707236"/>
                <a:ext cx="2412281" cy="491288"/>
              </a:xfrm>
              <a:prstGeom prst="rect">
                <a:avLst/>
              </a:prstGeom>
              <a:blipFill>
                <a:blip r:embed="rId4"/>
                <a:stretch>
                  <a:fillRect b="-12346"/>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4" name="TextBox 13">
                <a:extLst>
                  <a:ext uri="{FF2B5EF4-FFF2-40B4-BE49-F238E27FC236}">
                    <a16:creationId xmlns:a16="http://schemas.microsoft.com/office/drawing/2014/main" id="{8A3F4A77-6F89-4F8E-B74F-E3326E36EC78}"/>
                  </a:ext>
                </a:extLst>
              </p:cNvPr>
              <p:cNvSpPr txBox="1"/>
              <p:nvPr/>
            </p:nvSpPr>
            <p:spPr>
              <a:xfrm>
                <a:off x="4160637" y="5725407"/>
                <a:ext cx="3923736" cy="491288"/>
              </a:xfrm>
              <a:prstGeom prst="rect">
                <a:avLst/>
              </a:prstGeom>
              <a:noFill/>
            </p:spPr>
            <p:txBody>
              <a:bodyPr wrap="square" rtlCol="0">
                <a:spAutoFit/>
              </a:bodyPr>
              <a:lstStyle/>
              <a:p>
                <a14:m>
                  <m:oMath xmlns:m="http://schemas.openxmlformats.org/officeDocument/2006/math">
                    <m:sSub>
                      <m:sSubPr>
                        <m:ctrlPr>
                          <a:rPr lang="en-US" sz="2400" i="1" smtClean="0">
                            <a:solidFill>
                              <a:srgbClr val="000000"/>
                            </a:solidFill>
                            <a:latin typeface="Cambria Math" panose="02040503050406030204" pitchFamily="18" charset="0"/>
                          </a:rPr>
                        </m:ctrlPr>
                      </m:sSubPr>
                      <m:e>
                        <m:r>
                          <a:rPr lang="en-US" sz="2400" i="1">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𝑉</m:t>
                        </m:r>
                      </m:e>
                      <m:sub>
                        <m:r>
                          <a:rPr lang="en-US" sz="2400" i="1">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𝑓</m:t>
                        </m:r>
                      </m:sub>
                    </m:sSub>
                  </m:oMath>
                </a14:m>
                <a:r>
                  <a:rPr lang="en-US" sz="2400" dirty="0">
                    <a:ea typeface="Times New Roman" panose="02020603050405020304" pitchFamily="18" charset="0"/>
                    <a:cs typeface="Times New Roman" panose="02020603050405020304" pitchFamily="18" charset="0"/>
                  </a:rPr>
                  <a:t> </a:t>
                </a:r>
                <a14:m>
                  <m:oMath xmlns:m="http://schemas.openxmlformats.org/officeDocument/2006/math">
                    <m:r>
                      <a:rPr lang="en-US" sz="2400" i="1">
                        <a:latin typeface="Cambria Math" panose="02040503050406030204" pitchFamily="18" charset="0"/>
                        <a:ea typeface="Times New Roman" panose="02020603050405020304" pitchFamily="18" charset="0"/>
                        <a:cs typeface="Times New Roman" panose="02020603050405020304" pitchFamily="18" charset="0"/>
                      </a:rPr>
                      <m:t>=</m:t>
                    </m:r>
                    <m:r>
                      <a:rPr lang="en-US" sz="2400" b="0" i="1" smtClean="0">
                        <a:latin typeface="Cambria Math" panose="02040503050406030204" pitchFamily="18" charset="0"/>
                        <a:ea typeface="Times New Roman" panose="02020603050405020304" pitchFamily="18" charset="0"/>
                        <a:cs typeface="Times New Roman" panose="02020603050405020304" pitchFamily="18" charset="0"/>
                      </a:rPr>
                      <m:t>40</m:t>
                    </m:r>
                    <m:r>
                      <a:rPr lang="en-US" sz="2400" i="1">
                        <a:latin typeface="Cambria Math" panose="02040503050406030204" pitchFamily="18" charset="0"/>
                        <a:ea typeface="Times New Roman" panose="02020603050405020304" pitchFamily="18" charset="0"/>
                        <a:cs typeface="Times New Roman" panose="02020603050405020304" pitchFamily="18" charset="0"/>
                      </a:rPr>
                      <m:t>𝑚</m:t>
                    </m:r>
                    <m:r>
                      <a:rPr lang="en-US" sz="2400" i="1">
                        <a:latin typeface="Cambria Math" panose="02040503050406030204" pitchFamily="18" charset="0"/>
                        <a:ea typeface="Times New Roman" panose="02020603050405020304" pitchFamily="18" charset="0"/>
                        <a:cs typeface="Times New Roman" panose="02020603050405020304" pitchFamily="18" charset="0"/>
                      </a:rPr>
                      <m:t>/</m:t>
                    </m:r>
                    <m:r>
                      <a:rPr lang="en-US" sz="2400" i="1">
                        <a:latin typeface="Cambria Math" panose="02040503050406030204" pitchFamily="18" charset="0"/>
                        <a:ea typeface="Times New Roman" panose="02020603050405020304" pitchFamily="18" charset="0"/>
                        <a:cs typeface="Times New Roman" panose="02020603050405020304" pitchFamily="18" charset="0"/>
                      </a:rPr>
                      <m:t>𝑠</m:t>
                    </m:r>
                    <m:r>
                      <a:rPr lang="en-US" sz="2400" i="1">
                        <a:latin typeface="Cambria Math" panose="02040503050406030204" pitchFamily="18" charset="0"/>
                        <a:ea typeface="Times New Roman" panose="02020603050405020304" pitchFamily="18" charset="0"/>
                        <a:cs typeface="Times New Roman" panose="02020603050405020304" pitchFamily="18" charset="0"/>
                      </a:rPr>
                      <m:t>+30</m:t>
                    </m:r>
                    <m:r>
                      <a:rPr lang="en-US" sz="2400" i="1">
                        <a:latin typeface="Cambria Math" panose="02040503050406030204" pitchFamily="18" charset="0"/>
                        <a:ea typeface="Times New Roman" panose="02020603050405020304" pitchFamily="18" charset="0"/>
                        <a:cs typeface="Times New Roman" panose="02020603050405020304" pitchFamily="18" charset="0"/>
                      </a:rPr>
                      <m:t>𝑚</m:t>
                    </m:r>
                    <m:r>
                      <a:rPr lang="en-US" sz="2400" i="1">
                        <a:latin typeface="Cambria Math" panose="02040503050406030204" pitchFamily="18" charset="0"/>
                        <a:ea typeface="Times New Roman" panose="02020603050405020304" pitchFamily="18" charset="0"/>
                        <a:cs typeface="Times New Roman" panose="02020603050405020304" pitchFamily="18" charset="0"/>
                      </a:rPr>
                      <m:t>/</m:t>
                    </m:r>
                    <m:r>
                      <a:rPr lang="en-US" sz="2400" i="1">
                        <a:latin typeface="Cambria Math" panose="02040503050406030204" pitchFamily="18" charset="0"/>
                        <a:ea typeface="Times New Roman" panose="02020603050405020304" pitchFamily="18" charset="0"/>
                        <a:cs typeface="Times New Roman" panose="02020603050405020304" pitchFamily="18" charset="0"/>
                      </a:rPr>
                      <m:t>𝑠</m:t>
                    </m:r>
                  </m:oMath>
                </a14:m>
                <a:endParaRPr lang="en-US" sz="2400" dirty="0">
                  <a:solidFill>
                    <a:schemeClr val="tx1"/>
                  </a:solidFill>
                </a:endParaRPr>
              </a:p>
            </p:txBody>
          </p:sp>
        </mc:Choice>
        <mc:Fallback>
          <p:sp>
            <p:nvSpPr>
              <p:cNvPr id="14" name="TextBox 13">
                <a:extLst>
                  <a:ext uri="{FF2B5EF4-FFF2-40B4-BE49-F238E27FC236}">
                    <a16:creationId xmlns:a16="http://schemas.microsoft.com/office/drawing/2014/main" id="{8A3F4A77-6F89-4F8E-B74F-E3326E36EC78}"/>
                  </a:ext>
                </a:extLst>
              </p:cNvPr>
              <p:cNvSpPr txBox="1">
                <a:spLocks noRot="1" noChangeAspect="1" noMove="1" noResize="1" noEditPoints="1" noAdjustHandles="1" noChangeArrowheads="1" noChangeShapeType="1" noTextEdit="1"/>
              </p:cNvSpPr>
              <p:nvPr/>
            </p:nvSpPr>
            <p:spPr>
              <a:xfrm>
                <a:off x="4160637" y="5725407"/>
                <a:ext cx="3923736" cy="491288"/>
              </a:xfrm>
              <a:prstGeom prst="rect">
                <a:avLst/>
              </a:prstGeom>
              <a:blipFill>
                <a:blip r:embed="rId5"/>
                <a:stretch>
                  <a:fillRect l="-467" b="-12346"/>
                </a:stretch>
              </a:blipFill>
            </p:spPr>
            <p:txBody>
              <a:bodyPr/>
              <a:lstStyle/>
              <a:p>
                <a:r>
                  <a:rPr lang="en-US">
                    <a:noFill/>
                  </a:rPr>
                  <a:t> </a:t>
                </a:r>
              </a:p>
            </p:txBody>
          </p:sp>
        </mc:Fallback>
      </mc:AlternateContent>
    </p:spTree>
    <p:extLst>
      <p:ext uri="{BB962C8B-B14F-4D97-AF65-F5344CB8AC3E}">
        <p14:creationId xmlns:p14="http://schemas.microsoft.com/office/powerpoint/2010/main" val="2433047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10" grpId="0"/>
      <p:bldP spid="7" grpId="0"/>
      <p:bldP spid="9" grpId="0"/>
      <p:bldP spid="11" grpId="0"/>
      <p:bldP spid="13" grpId="0"/>
      <p:bldP spid="1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solidFill>
            <a:srgbClr val="C00000"/>
          </a:solidFill>
        </p:spPr>
        <p:txBody>
          <a:bodyPr>
            <a:normAutofit/>
          </a:bodyPr>
          <a:lstStyle/>
          <a:p>
            <a:pPr fontAlgn="auto">
              <a:spcAft>
                <a:spcPts val="0"/>
              </a:spcAft>
              <a:defRPr/>
            </a:pPr>
            <a:r>
              <a:rPr lang="en-US" dirty="0">
                <a:solidFill>
                  <a:schemeClr val="bg1"/>
                </a:solidFill>
              </a:rPr>
              <a:t>Calculation Example #3</a:t>
            </a:r>
          </a:p>
        </p:txBody>
      </p:sp>
      <p:sp>
        <p:nvSpPr>
          <p:cNvPr id="23555" name="Rectangle 3"/>
          <p:cNvSpPr>
            <a:spLocks noGrp="1" noChangeArrowheads="1"/>
          </p:cNvSpPr>
          <p:nvPr>
            <p:ph idx="1"/>
          </p:nvPr>
        </p:nvSpPr>
        <p:spPr/>
        <p:txBody>
          <a:bodyPr/>
          <a:lstStyle/>
          <a:p>
            <a:pPr marL="0" marR="0" indent="0">
              <a:spcBef>
                <a:spcPts val="0"/>
              </a:spcBef>
              <a:spcAft>
                <a:spcPts val="0"/>
              </a:spcAft>
              <a:buNone/>
            </a:pPr>
            <a:r>
              <a:rPr lang="en-US" sz="3200" dirty="0">
                <a:effectLst/>
                <a:latin typeface="Times New Roman" panose="02020603050405020304" pitchFamily="18" charset="0"/>
                <a:ea typeface="Times New Roman" panose="02020603050405020304" pitchFamily="18" charset="0"/>
              </a:rPr>
              <a:t>3. A train travels at an acceleration of 6m/s/s, starting from a standstill at a station and traveling along a straight track. How long does it take the train to reach 72m/s?</a:t>
            </a:r>
            <a:endParaRPr lang="en-US" sz="2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endParaRPr lang="en-US" dirty="0">
              <a:effectLst/>
              <a:latin typeface="+mj-lt"/>
              <a:ea typeface="Times New Roman" panose="02020603050405020304" pitchFamily="18" charset="0"/>
            </a:endParaRPr>
          </a:p>
          <a:p>
            <a:pPr>
              <a:lnSpc>
                <a:spcPct val="90000"/>
              </a:lnSpc>
            </a:pPr>
            <a:endParaRPr lang="en-US" altLang="en-US" dirty="0"/>
          </a:p>
          <a:p>
            <a:pPr>
              <a:lnSpc>
                <a:spcPct val="90000"/>
              </a:lnSpc>
            </a:pPr>
            <a:endParaRPr lang="en-US" altLang="en-US" dirty="0"/>
          </a:p>
          <a:p>
            <a:pPr>
              <a:lnSpc>
                <a:spcPct val="90000"/>
              </a:lnSpc>
            </a:pPr>
            <a:endParaRPr lang="en-US" altLang="en-US" dirty="0"/>
          </a:p>
          <a:p>
            <a:pPr>
              <a:lnSpc>
                <a:spcPct val="90000"/>
              </a:lnSpc>
              <a:buFont typeface="Wingdings" panose="05000000000000000000" pitchFamily="2" charset="2"/>
              <a:buNone/>
            </a:pPr>
            <a:endParaRPr lang="en-US" altLang="en-US" dirty="0"/>
          </a:p>
        </p:txBody>
      </p:sp>
      <p:graphicFrame>
        <p:nvGraphicFramePr>
          <p:cNvPr id="3" name="Table 2">
            <a:extLst>
              <a:ext uri="{FF2B5EF4-FFF2-40B4-BE49-F238E27FC236}">
                <a16:creationId xmlns:a16="http://schemas.microsoft.com/office/drawing/2014/main" id="{2044B4A7-BBB1-4492-910E-31A4851EED19}"/>
              </a:ext>
            </a:extLst>
          </p:cNvPr>
          <p:cNvGraphicFramePr>
            <a:graphicFrameLocks noGrp="1"/>
          </p:cNvGraphicFramePr>
          <p:nvPr/>
        </p:nvGraphicFramePr>
        <p:xfrm>
          <a:off x="212036" y="3733800"/>
          <a:ext cx="11820938" cy="2913380"/>
        </p:xfrm>
        <a:graphic>
          <a:graphicData uri="http://schemas.openxmlformats.org/drawingml/2006/table">
            <a:tbl>
              <a:tblPr firstRow="1" firstCol="1" lastRow="1" lastCol="1" bandRow="1" bandCol="1"/>
              <a:tblGrid>
                <a:gridCol w="2010413">
                  <a:extLst>
                    <a:ext uri="{9D8B030D-6E8A-4147-A177-3AD203B41FA5}">
                      <a16:colId xmlns:a16="http://schemas.microsoft.com/office/drawing/2014/main" val="1298987676"/>
                    </a:ext>
                  </a:extLst>
                </a:gridCol>
                <a:gridCol w="9810525">
                  <a:extLst>
                    <a:ext uri="{9D8B030D-6E8A-4147-A177-3AD203B41FA5}">
                      <a16:colId xmlns:a16="http://schemas.microsoft.com/office/drawing/2014/main" val="2333738343"/>
                    </a:ext>
                  </a:extLst>
                </a:gridCol>
              </a:tblGrid>
              <a:tr h="514985">
                <a:tc>
                  <a:txBody>
                    <a:bodyPr/>
                    <a:lstStyle/>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Given/</a:t>
                      </a:r>
                    </a:p>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Unknown</a:t>
                      </a:r>
                      <a:endParaRPr lang="en-US" sz="2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Work</a:t>
                      </a:r>
                      <a:endParaRPr lang="en-US" sz="2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5139385"/>
                  </a:ext>
                </a:extLst>
              </a:tr>
              <a:tr h="2059940">
                <a:tc>
                  <a:txBody>
                    <a:bodyPr/>
                    <a:lstStyle/>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A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Vf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Vi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solidFill>
                            <a:schemeClr val="tx1"/>
                          </a:solidFill>
                          <a:effectLst/>
                          <a:latin typeface="Times New Roman" panose="02020603050405020304" pitchFamily="18" charset="0"/>
                          <a:ea typeface="Times New Roman" panose="02020603050405020304" pitchFamily="18" charset="0"/>
                        </a:rPr>
                        <a:t>t =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2800" dirty="0"/>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5655313"/>
                  </a:ext>
                </a:extLst>
              </a:tr>
            </a:tbl>
          </a:graphicData>
        </a:graphic>
      </p:graphicFrame>
      <p:sp>
        <p:nvSpPr>
          <p:cNvPr id="4" name="TextBox 3">
            <a:extLst>
              <a:ext uri="{FF2B5EF4-FFF2-40B4-BE49-F238E27FC236}">
                <a16:creationId xmlns:a16="http://schemas.microsoft.com/office/drawing/2014/main" id="{BF19C1BD-FFD3-4BE6-B776-268DFE8C003F}"/>
              </a:ext>
            </a:extLst>
          </p:cNvPr>
          <p:cNvSpPr txBox="1"/>
          <p:nvPr/>
        </p:nvSpPr>
        <p:spPr>
          <a:xfrm>
            <a:off x="981678" y="5000173"/>
            <a:ext cx="1199096" cy="461665"/>
          </a:xfrm>
          <a:prstGeom prst="rect">
            <a:avLst/>
          </a:prstGeom>
          <a:noFill/>
        </p:spPr>
        <p:txBody>
          <a:bodyPr wrap="square" rtlCol="0">
            <a:spAutoFit/>
          </a:bodyPr>
          <a:lstStyle/>
          <a:p>
            <a:r>
              <a:rPr lang="en-US" sz="2400" dirty="0"/>
              <a:t>72m/s</a:t>
            </a:r>
          </a:p>
        </p:txBody>
      </p:sp>
      <p:sp>
        <p:nvSpPr>
          <p:cNvPr id="5" name="TextBox 4">
            <a:extLst>
              <a:ext uri="{FF2B5EF4-FFF2-40B4-BE49-F238E27FC236}">
                <a16:creationId xmlns:a16="http://schemas.microsoft.com/office/drawing/2014/main" id="{48A1B795-7378-4E41-BFFA-6BCF0143F5B7}"/>
              </a:ext>
            </a:extLst>
          </p:cNvPr>
          <p:cNvSpPr txBox="1"/>
          <p:nvPr/>
        </p:nvSpPr>
        <p:spPr>
          <a:xfrm>
            <a:off x="803203" y="4567536"/>
            <a:ext cx="1383247" cy="461665"/>
          </a:xfrm>
          <a:prstGeom prst="rect">
            <a:avLst/>
          </a:prstGeom>
          <a:noFill/>
        </p:spPr>
        <p:txBody>
          <a:bodyPr wrap="square" rtlCol="0">
            <a:spAutoFit/>
          </a:bodyPr>
          <a:lstStyle/>
          <a:p>
            <a:r>
              <a:rPr lang="en-US" sz="2400" dirty="0"/>
              <a:t>6m/s/s</a:t>
            </a:r>
          </a:p>
        </p:txBody>
      </p:sp>
      <p:sp>
        <p:nvSpPr>
          <p:cNvPr id="10" name="TextBox 9">
            <a:extLst>
              <a:ext uri="{FF2B5EF4-FFF2-40B4-BE49-F238E27FC236}">
                <a16:creationId xmlns:a16="http://schemas.microsoft.com/office/drawing/2014/main" id="{2EED7FF6-53BA-4D22-9649-B4885832059E}"/>
              </a:ext>
            </a:extLst>
          </p:cNvPr>
          <p:cNvSpPr txBox="1"/>
          <p:nvPr/>
        </p:nvSpPr>
        <p:spPr>
          <a:xfrm>
            <a:off x="935365" y="5438631"/>
            <a:ext cx="1342729" cy="461665"/>
          </a:xfrm>
          <a:prstGeom prst="rect">
            <a:avLst/>
          </a:prstGeom>
          <a:noFill/>
        </p:spPr>
        <p:txBody>
          <a:bodyPr wrap="square" rtlCol="0">
            <a:spAutoFit/>
          </a:bodyPr>
          <a:lstStyle/>
          <a:p>
            <a:r>
              <a:rPr lang="en-US" sz="2400" dirty="0"/>
              <a:t>0m/s</a:t>
            </a:r>
          </a:p>
        </p:txBody>
      </p:sp>
      <mc:AlternateContent xmlns:mc="http://schemas.openxmlformats.org/markup-compatibility/2006">
        <mc:Choice xmlns:a14="http://schemas.microsoft.com/office/drawing/2010/main" Requires="a14">
          <p:sp>
            <p:nvSpPr>
              <p:cNvPr id="7" name="TextBox 6">
                <a:extLst>
                  <a:ext uri="{FF2B5EF4-FFF2-40B4-BE49-F238E27FC236}">
                    <a16:creationId xmlns:a16="http://schemas.microsoft.com/office/drawing/2014/main" id="{25D6C25D-1FCC-4D36-B198-8E8E49B55AE6}"/>
                  </a:ext>
                </a:extLst>
              </p:cNvPr>
              <p:cNvSpPr txBox="1"/>
              <p:nvPr/>
            </p:nvSpPr>
            <p:spPr>
              <a:xfrm>
                <a:off x="3903952" y="5102762"/>
                <a:ext cx="3535901" cy="85594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2400" i="1">
                          <a:latin typeface="Cambria Math" panose="02040503050406030204" pitchFamily="18" charset="0"/>
                          <a:ea typeface="Times New Roman" panose="02020603050405020304" pitchFamily="18" charset="0"/>
                          <a:cs typeface="Times New Roman" panose="02020603050405020304" pitchFamily="18" charset="0"/>
                        </a:rPr>
                        <m:t>𝑡</m:t>
                      </m:r>
                      <m:r>
                        <a:rPr lang="en-US" sz="2400" i="1">
                          <a:latin typeface="Cambria Math" panose="02040503050406030204" pitchFamily="18" charset="0"/>
                          <a:ea typeface="Times New Roman" panose="02020603050405020304" pitchFamily="18" charset="0"/>
                          <a:cs typeface="Times New Roman" panose="02020603050405020304" pitchFamily="18" charset="0"/>
                        </a:rPr>
                        <m:t>=</m:t>
                      </m:r>
                      <m:f>
                        <m:fPr>
                          <m:ctrlPr>
                            <a:rPr lang="en-US" sz="2400" i="1">
                              <a:latin typeface="Cambria Math" panose="02040503050406030204" pitchFamily="18" charset="0"/>
                            </a:rPr>
                          </m:ctrlPr>
                        </m:fPr>
                        <m:num>
                          <m:sSub>
                            <m:sSubPr>
                              <m:ctrlPr>
                                <a:rPr lang="en-US" sz="2400" i="1">
                                  <a:latin typeface="Cambria Math" panose="02040503050406030204" pitchFamily="18" charset="0"/>
                                </a:rPr>
                              </m:ctrlPr>
                            </m:sSubPr>
                            <m:e>
                              <m:r>
                                <a:rPr lang="en-US" sz="2400" i="1">
                                  <a:latin typeface="Cambria Math" panose="02040503050406030204" pitchFamily="18" charset="0"/>
                                  <a:ea typeface="Times New Roman" panose="02020603050405020304" pitchFamily="18" charset="0"/>
                                  <a:cs typeface="Times New Roman" panose="02020603050405020304" pitchFamily="18" charset="0"/>
                                </a:rPr>
                                <m:t>72</m:t>
                              </m:r>
                              <m:r>
                                <a:rPr lang="en-US" sz="2400" i="1">
                                  <a:latin typeface="Cambria Math" panose="02040503050406030204" pitchFamily="18" charset="0"/>
                                  <a:ea typeface="Times New Roman" panose="02020603050405020304" pitchFamily="18" charset="0"/>
                                  <a:cs typeface="Times New Roman" panose="02020603050405020304" pitchFamily="18" charset="0"/>
                                </a:rPr>
                                <m:t>𝑚</m:t>
                              </m:r>
                              <m:r>
                                <a:rPr lang="en-US" sz="2400" i="1">
                                  <a:latin typeface="Cambria Math" panose="02040503050406030204" pitchFamily="18" charset="0"/>
                                  <a:ea typeface="Times New Roman" panose="02020603050405020304" pitchFamily="18" charset="0"/>
                                  <a:cs typeface="Times New Roman" panose="02020603050405020304" pitchFamily="18" charset="0"/>
                                </a:rPr>
                                <m:t>/</m:t>
                              </m:r>
                              <m:r>
                                <a:rPr lang="en-US" sz="2400" i="1">
                                  <a:latin typeface="Cambria Math" panose="02040503050406030204" pitchFamily="18" charset="0"/>
                                  <a:ea typeface="Times New Roman" panose="02020603050405020304" pitchFamily="18" charset="0"/>
                                  <a:cs typeface="Times New Roman" panose="02020603050405020304" pitchFamily="18" charset="0"/>
                                </a:rPr>
                                <m:t>𝑠</m:t>
                              </m:r>
                              <m:r>
                                <a:rPr lang="en-US" sz="2400" i="1">
                                  <a:latin typeface="Cambria Math" panose="02040503050406030204" pitchFamily="18" charset="0"/>
                                  <a:ea typeface="Times New Roman" panose="02020603050405020304" pitchFamily="18" charset="0"/>
                                  <a:cs typeface="Times New Roman" panose="02020603050405020304" pitchFamily="18" charset="0"/>
                                </a:rPr>
                                <m:t>−0 </m:t>
                              </m:r>
                              <m:r>
                                <a:rPr lang="en-US" sz="2400" i="1">
                                  <a:latin typeface="Cambria Math" panose="02040503050406030204" pitchFamily="18" charset="0"/>
                                  <a:ea typeface="Times New Roman" panose="02020603050405020304" pitchFamily="18" charset="0"/>
                                  <a:cs typeface="Times New Roman" panose="02020603050405020304" pitchFamily="18" charset="0"/>
                                </a:rPr>
                                <m:t>𝑚</m:t>
                              </m:r>
                              <m:r>
                                <a:rPr lang="en-US" sz="2400" i="1">
                                  <a:latin typeface="Cambria Math" panose="02040503050406030204" pitchFamily="18" charset="0"/>
                                  <a:ea typeface="Times New Roman" panose="02020603050405020304" pitchFamily="18" charset="0"/>
                                  <a:cs typeface="Times New Roman" panose="02020603050405020304" pitchFamily="18" charset="0"/>
                                </a:rPr>
                                <m:t>/</m:t>
                              </m:r>
                              <m:r>
                                <a:rPr lang="en-US" sz="2400" i="1">
                                  <a:latin typeface="Cambria Math" panose="02040503050406030204" pitchFamily="18" charset="0"/>
                                  <a:ea typeface="Times New Roman" panose="02020603050405020304" pitchFamily="18" charset="0"/>
                                  <a:cs typeface="Times New Roman" panose="02020603050405020304" pitchFamily="18" charset="0"/>
                                </a:rPr>
                                <m:t>𝑠</m:t>
                              </m:r>
                            </m:e>
                            <m:sub/>
                          </m:sSub>
                        </m:num>
                        <m:den>
                          <m:r>
                            <a:rPr lang="en-US" sz="2400" i="1">
                              <a:latin typeface="Cambria Math" panose="02040503050406030204" pitchFamily="18" charset="0"/>
                              <a:ea typeface="Times New Roman" panose="02020603050405020304" pitchFamily="18" charset="0"/>
                              <a:cs typeface="Times New Roman" panose="02020603050405020304" pitchFamily="18" charset="0"/>
                            </a:rPr>
                            <m:t>6 </m:t>
                          </m:r>
                          <m:r>
                            <a:rPr lang="en-US" sz="2400" i="1">
                              <a:latin typeface="Cambria Math" panose="02040503050406030204" pitchFamily="18" charset="0"/>
                              <a:ea typeface="Times New Roman" panose="02020603050405020304" pitchFamily="18" charset="0"/>
                              <a:cs typeface="Times New Roman" panose="02020603050405020304" pitchFamily="18" charset="0"/>
                            </a:rPr>
                            <m:t>𝑚</m:t>
                          </m:r>
                          <m:r>
                            <a:rPr lang="en-US" sz="2400" i="1">
                              <a:latin typeface="Cambria Math" panose="02040503050406030204" pitchFamily="18" charset="0"/>
                              <a:ea typeface="Times New Roman" panose="02020603050405020304" pitchFamily="18" charset="0"/>
                              <a:cs typeface="Times New Roman" panose="02020603050405020304" pitchFamily="18" charset="0"/>
                            </a:rPr>
                            <m:t>/</m:t>
                          </m:r>
                          <m:r>
                            <a:rPr lang="en-US" sz="2400" i="1">
                              <a:latin typeface="Cambria Math" panose="02040503050406030204" pitchFamily="18" charset="0"/>
                              <a:ea typeface="Times New Roman" panose="02020603050405020304" pitchFamily="18" charset="0"/>
                              <a:cs typeface="Times New Roman" panose="02020603050405020304" pitchFamily="18" charset="0"/>
                            </a:rPr>
                            <m:t>𝑠</m:t>
                          </m:r>
                          <m:r>
                            <a:rPr lang="en-US" sz="2400" i="1">
                              <a:latin typeface="Cambria Math" panose="02040503050406030204" pitchFamily="18" charset="0"/>
                              <a:ea typeface="Times New Roman" panose="02020603050405020304" pitchFamily="18" charset="0"/>
                              <a:cs typeface="Times New Roman" panose="02020603050405020304" pitchFamily="18" charset="0"/>
                            </a:rPr>
                            <m:t>/</m:t>
                          </m:r>
                          <m:r>
                            <a:rPr lang="en-US" sz="2400" i="1">
                              <a:latin typeface="Cambria Math" panose="02040503050406030204" pitchFamily="18" charset="0"/>
                              <a:ea typeface="Times New Roman" panose="02020603050405020304" pitchFamily="18" charset="0"/>
                              <a:cs typeface="Times New Roman" panose="02020603050405020304" pitchFamily="18" charset="0"/>
                            </a:rPr>
                            <m:t>𝑠</m:t>
                          </m:r>
                        </m:den>
                      </m:f>
                    </m:oMath>
                  </m:oMathPara>
                </a14:m>
                <a:endParaRPr lang="en-US" sz="2400" dirty="0">
                  <a:solidFill>
                    <a:schemeClr val="tx1"/>
                  </a:solidFill>
                </a:endParaRPr>
              </a:p>
            </p:txBody>
          </p:sp>
        </mc:Choice>
        <mc:Fallback>
          <p:sp>
            <p:nvSpPr>
              <p:cNvPr id="7" name="TextBox 6">
                <a:extLst>
                  <a:ext uri="{FF2B5EF4-FFF2-40B4-BE49-F238E27FC236}">
                    <a16:creationId xmlns:a16="http://schemas.microsoft.com/office/drawing/2014/main" id="{25D6C25D-1FCC-4D36-B198-8E8E49B55AE6}"/>
                  </a:ext>
                </a:extLst>
              </p:cNvPr>
              <p:cNvSpPr txBox="1">
                <a:spLocks noRot="1" noChangeAspect="1" noMove="1" noResize="1" noEditPoints="1" noAdjustHandles="1" noChangeArrowheads="1" noChangeShapeType="1" noTextEdit="1"/>
              </p:cNvSpPr>
              <p:nvPr/>
            </p:nvSpPr>
            <p:spPr>
              <a:xfrm>
                <a:off x="3903952" y="5102762"/>
                <a:ext cx="3535901" cy="855940"/>
              </a:xfrm>
              <a:prstGeom prst="rect">
                <a:avLst/>
              </a:prstGeom>
              <a:blipFill>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8FBB6C36-86DD-4E10-976E-BA238A35B04B}"/>
                  </a:ext>
                </a:extLst>
              </p:cNvPr>
              <p:cNvSpPr txBox="1"/>
              <p:nvPr/>
            </p:nvSpPr>
            <p:spPr>
              <a:xfrm>
                <a:off x="2123729" y="5180918"/>
                <a:ext cx="1904999" cy="73603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2400" i="1" smtClean="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𝑡</m:t>
                      </m:r>
                      <m:r>
                        <a:rPr lang="en-US" sz="2400" i="1" smtClean="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m:t>
                      </m:r>
                      <m:f>
                        <m:fPr>
                          <m:ctrlPr>
                            <a:rPr lang="en-US" sz="2400" i="1">
                              <a:solidFill>
                                <a:schemeClr val="tx1"/>
                              </a:solidFill>
                              <a:latin typeface="Cambria Math" panose="02040503050406030204" pitchFamily="18" charset="0"/>
                            </a:rPr>
                          </m:ctrlPr>
                        </m:fPr>
                        <m:num>
                          <m:sSub>
                            <m:sSubPr>
                              <m:ctrlPr>
                                <a:rPr lang="en-US" sz="2400" i="1">
                                  <a:solidFill>
                                    <a:schemeClr val="tx1"/>
                                  </a:solidFill>
                                  <a:latin typeface="Cambria Math" panose="02040503050406030204" pitchFamily="18" charset="0"/>
                                </a:rPr>
                              </m:ctrlPr>
                            </m:sSubPr>
                            <m:e>
                              <m:sSub>
                                <m:sSubPr>
                                  <m:ctrlPr>
                                    <a:rPr lang="en-US" sz="2400" i="1">
                                      <a:solidFill>
                                        <a:schemeClr val="tx1"/>
                                      </a:solidFill>
                                      <a:latin typeface="Cambria Math" panose="02040503050406030204" pitchFamily="18" charset="0"/>
                                    </a:rPr>
                                  </m:ctrlPr>
                                </m:sSubPr>
                                <m:e>
                                  <m:r>
                                    <a:rPr lang="en-US" sz="2400"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𝑣</m:t>
                                  </m:r>
                                </m:e>
                                <m:sub>
                                  <m:r>
                                    <a:rPr lang="en-US" sz="2400"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𝑓</m:t>
                                  </m:r>
                                </m:sub>
                              </m:sSub>
                              <m:r>
                                <a:rPr lang="en-US" sz="2400"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m:t>
                              </m:r>
                              <m:r>
                                <a:rPr lang="en-US" sz="2400"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𝑣</m:t>
                              </m:r>
                            </m:e>
                            <m:sub>
                              <m:r>
                                <a:rPr lang="en-US" sz="2400"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𝑖</m:t>
                              </m:r>
                            </m:sub>
                          </m:sSub>
                        </m:num>
                        <m:den>
                          <m:r>
                            <a:rPr lang="en-US" sz="2400"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𝑎</m:t>
                          </m:r>
                        </m:den>
                      </m:f>
                    </m:oMath>
                  </m:oMathPara>
                </a14:m>
                <a:endParaRPr lang="en-US" sz="2400" dirty="0">
                  <a:solidFill>
                    <a:schemeClr val="tx1"/>
                  </a:solidFill>
                </a:endParaRPr>
              </a:p>
            </p:txBody>
          </p:sp>
        </mc:Choice>
        <mc:Fallback xmlns="">
          <p:sp>
            <p:nvSpPr>
              <p:cNvPr id="9" name="TextBox 8">
                <a:extLst>
                  <a:ext uri="{FF2B5EF4-FFF2-40B4-BE49-F238E27FC236}">
                    <a16:creationId xmlns:a16="http://schemas.microsoft.com/office/drawing/2014/main" id="{8FBB6C36-86DD-4E10-976E-BA238A35B04B}"/>
                  </a:ext>
                </a:extLst>
              </p:cNvPr>
              <p:cNvSpPr txBox="1">
                <a:spLocks noRot="1" noChangeAspect="1" noMove="1" noResize="1" noEditPoints="1" noAdjustHandles="1" noChangeArrowheads="1" noChangeShapeType="1" noTextEdit="1"/>
              </p:cNvSpPr>
              <p:nvPr/>
            </p:nvSpPr>
            <p:spPr>
              <a:xfrm>
                <a:off x="2123729" y="5180918"/>
                <a:ext cx="1904999" cy="736035"/>
              </a:xfrm>
              <a:prstGeom prst="rect">
                <a:avLst/>
              </a:prstGeom>
              <a:blipFill>
                <a:blip r:embed="rId3"/>
                <a:stretch>
                  <a:fillRect/>
                </a:stretch>
              </a:blipFill>
            </p:spPr>
            <p:txBody>
              <a:bodyPr/>
              <a:lstStyle/>
              <a:p>
                <a:r>
                  <a:rPr lang="en-US">
                    <a:noFill/>
                  </a:rPr>
                  <a:t> </a:t>
                </a:r>
              </a:p>
            </p:txBody>
          </p:sp>
        </mc:Fallback>
      </mc:AlternateContent>
      <p:sp>
        <p:nvSpPr>
          <p:cNvPr id="11" name="TextBox 10">
            <a:extLst>
              <a:ext uri="{FF2B5EF4-FFF2-40B4-BE49-F238E27FC236}">
                <a16:creationId xmlns:a16="http://schemas.microsoft.com/office/drawing/2014/main" id="{7E1B2DA2-A84D-4FF2-8B01-F0332568E54E}"/>
              </a:ext>
            </a:extLst>
          </p:cNvPr>
          <p:cNvSpPr txBox="1"/>
          <p:nvPr/>
        </p:nvSpPr>
        <p:spPr>
          <a:xfrm>
            <a:off x="781000" y="5883728"/>
            <a:ext cx="1342729" cy="461665"/>
          </a:xfrm>
          <a:prstGeom prst="rect">
            <a:avLst/>
          </a:prstGeom>
          <a:noFill/>
        </p:spPr>
        <p:txBody>
          <a:bodyPr wrap="square" rtlCol="0">
            <a:spAutoFit/>
          </a:bodyPr>
          <a:lstStyle/>
          <a:p>
            <a:r>
              <a:rPr lang="en-US" sz="2400" dirty="0"/>
              <a:t>?</a:t>
            </a:r>
          </a:p>
        </p:txBody>
      </p:sp>
      <mc:AlternateContent xmlns:mc="http://schemas.openxmlformats.org/markup-compatibility/2006">
        <mc:Choice xmlns:a14="http://schemas.microsoft.com/office/drawing/2010/main" Requires="a14">
          <p:sp>
            <p:nvSpPr>
              <p:cNvPr id="13" name="TextBox 12">
                <a:extLst>
                  <a:ext uri="{FF2B5EF4-FFF2-40B4-BE49-F238E27FC236}">
                    <a16:creationId xmlns:a16="http://schemas.microsoft.com/office/drawing/2014/main" id="{B8095780-C4C7-4103-8FEB-AA72CC9768CE}"/>
                  </a:ext>
                </a:extLst>
              </p:cNvPr>
              <p:cNvSpPr txBox="1"/>
              <p:nvPr/>
            </p:nvSpPr>
            <p:spPr>
              <a:xfrm>
                <a:off x="9481490" y="5205744"/>
                <a:ext cx="2412281"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2400" i="1">
                          <a:latin typeface="Cambria Math" panose="02040503050406030204" pitchFamily="18" charset="0"/>
                          <a:ea typeface="Times New Roman" panose="02020603050405020304" pitchFamily="18" charset="0"/>
                          <a:cs typeface="Times New Roman" panose="02020603050405020304" pitchFamily="18" charset="0"/>
                        </a:rPr>
                        <m:t>𝑡</m:t>
                      </m:r>
                      <m:r>
                        <a:rPr lang="en-US" sz="2400" i="1">
                          <a:latin typeface="Cambria Math" panose="02040503050406030204" pitchFamily="18" charset="0"/>
                          <a:ea typeface="Times New Roman" panose="02020603050405020304" pitchFamily="18" charset="0"/>
                          <a:cs typeface="Times New Roman" panose="02020603050405020304" pitchFamily="18" charset="0"/>
                        </a:rPr>
                        <m:t>=12 </m:t>
                      </m:r>
                      <m:r>
                        <a:rPr lang="en-US" sz="2400" i="1">
                          <a:latin typeface="Cambria Math" panose="02040503050406030204" pitchFamily="18" charset="0"/>
                          <a:ea typeface="Times New Roman" panose="02020603050405020304" pitchFamily="18" charset="0"/>
                          <a:cs typeface="Times New Roman" panose="02020603050405020304" pitchFamily="18" charset="0"/>
                        </a:rPr>
                        <m:t>𝑠</m:t>
                      </m:r>
                    </m:oMath>
                  </m:oMathPara>
                </a14:m>
                <a:endParaRPr lang="en-US" sz="2400" dirty="0"/>
              </a:p>
            </p:txBody>
          </p:sp>
        </mc:Choice>
        <mc:Fallback>
          <p:sp>
            <p:nvSpPr>
              <p:cNvPr id="13" name="TextBox 12">
                <a:extLst>
                  <a:ext uri="{FF2B5EF4-FFF2-40B4-BE49-F238E27FC236}">
                    <a16:creationId xmlns:a16="http://schemas.microsoft.com/office/drawing/2014/main" id="{B8095780-C4C7-4103-8FEB-AA72CC9768CE}"/>
                  </a:ext>
                </a:extLst>
              </p:cNvPr>
              <p:cNvSpPr txBox="1">
                <a:spLocks noRot="1" noChangeAspect="1" noMove="1" noResize="1" noEditPoints="1" noAdjustHandles="1" noChangeArrowheads="1" noChangeShapeType="1" noTextEdit="1"/>
              </p:cNvSpPr>
              <p:nvPr/>
            </p:nvSpPr>
            <p:spPr>
              <a:xfrm>
                <a:off x="9481490" y="5205744"/>
                <a:ext cx="2412281" cy="461665"/>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2" name="TextBox 11">
                <a:extLst>
                  <a:ext uri="{FF2B5EF4-FFF2-40B4-BE49-F238E27FC236}">
                    <a16:creationId xmlns:a16="http://schemas.microsoft.com/office/drawing/2014/main" id="{6689C646-7C0F-40D0-B110-2E7C21D204D9}"/>
                  </a:ext>
                </a:extLst>
              </p:cNvPr>
              <p:cNvSpPr txBox="1"/>
              <p:nvPr/>
            </p:nvSpPr>
            <p:spPr>
              <a:xfrm>
                <a:off x="6731961" y="5064424"/>
                <a:ext cx="3535901" cy="85594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2400" i="1">
                          <a:latin typeface="Cambria Math" panose="02040503050406030204" pitchFamily="18" charset="0"/>
                          <a:ea typeface="Times New Roman" panose="02020603050405020304" pitchFamily="18" charset="0"/>
                          <a:cs typeface="Times New Roman" panose="02020603050405020304" pitchFamily="18" charset="0"/>
                        </a:rPr>
                        <m:t>𝑡</m:t>
                      </m:r>
                      <m:r>
                        <a:rPr lang="en-US" sz="2400" i="1">
                          <a:latin typeface="Cambria Math" panose="02040503050406030204" pitchFamily="18" charset="0"/>
                          <a:ea typeface="Times New Roman" panose="02020603050405020304" pitchFamily="18" charset="0"/>
                          <a:cs typeface="Times New Roman" panose="02020603050405020304" pitchFamily="18" charset="0"/>
                        </a:rPr>
                        <m:t>=</m:t>
                      </m:r>
                      <m:f>
                        <m:fPr>
                          <m:ctrlPr>
                            <a:rPr lang="en-US" sz="2400" i="1">
                              <a:latin typeface="Cambria Math" panose="02040503050406030204" pitchFamily="18" charset="0"/>
                            </a:rPr>
                          </m:ctrlPr>
                        </m:fPr>
                        <m:num>
                          <m:sSub>
                            <m:sSubPr>
                              <m:ctrlPr>
                                <a:rPr lang="en-US" sz="2400" i="1">
                                  <a:latin typeface="Cambria Math" panose="02040503050406030204" pitchFamily="18" charset="0"/>
                                </a:rPr>
                              </m:ctrlPr>
                            </m:sSubPr>
                            <m:e>
                              <m:r>
                                <a:rPr lang="en-US" sz="2400" i="1">
                                  <a:latin typeface="Cambria Math" panose="02040503050406030204" pitchFamily="18" charset="0"/>
                                  <a:ea typeface="Times New Roman" panose="02020603050405020304" pitchFamily="18" charset="0"/>
                                  <a:cs typeface="Times New Roman" panose="02020603050405020304" pitchFamily="18" charset="0"/>
                                </a:rPr>
                                <m:t>72</m:t>
                              </m:r>
                              <m:r>
                                <a:rPr lang="en-US" sz="2400" i="1">
                                  <a:latin typeface="Cambria Math" panose="02040503050406030204" pitchFamily="18" charset="0"/>
                                  <a:ea typeface="Times New Roman" panose="02020603050405020304" pitchFamily="18" charset="0"/>
                                  <a:cs typeface="Times New Roman" panose="02020603050405020304" pitchFamily="18" charset="0"/>
                                </a:rPr>
                                <m:t>𝑚</m:t>
                              </m:r>
                              <m:r>
                                <a:rPr lang="en-US" sz="2400" i="1">
                                  <a:latin typeface="Cambria Math" panose="02040503050406030204" pitchFamily="18" charset="0"/>
                                  <a:ea typeface="Times New Roman" panose="02020603050405020304" pitchFamily="18" charset="0"/>
                                  <a:cs typeface="Times New Roman" panose="02020603050405020304" pitchFamily="18" charset="0"/>
                                </a:rPr>
                                <m:t>/</m:t>
                              </m:r>
                              <m:r>
                                <a:rPr lang="en-US" sz="2400" i="1">
                                  <a:latin typeface="Cambria Math" panose="02040503050406030204" pitchFamily="18" charset="0"/>
                                  <a:ea typeface="Times New Roman" panose="02020603050405020304" pitchFamily="18" charset="0"/>
                                  <a:cs typeface="Times New Roman" panose="02020603050405020304" pitchFamily="18" charset="0"/>
                                </a:rPr>
                                <m:t>𝑠</m:t>
                              </m:r>
                            </m:e>
                            <m:sub/>
                          </m:sSub>
                        </m:num>
                        <m:den>
                          <m:r>
                            <a:rPr lang="en-US" sz="2400" i="1">
                              <a:latin typeface="Cambria Math" panose="02040503050406030204" pitchFamily="18" charset="0"/>
                              <a:ea typeface="Times New Roman" panose="02020603050405020304" pitchFamily="18" charset="0"/>
                              <a:cs typeface="Times New Roman" panose="02020603050405020304" pitchFamily="18" charset="0"/>
                            </a:rPr>
                            <m:t>6 </m:t>
                          </m:r>
                          <m:r>
                            <a:rPr lang="en-US" sz="2400" i="1">
                              <a:latin typeface="Cambria Math" panose="02040503050406030204" pitchFamily="18" charset="0"/>
                              <a:ea typeface="Times New Roman" panose="02020603050405020304" pitchFamily="18" charset="0"/>
                              <a:cs typeface="Times New Roman" panose="02020603050405020304" pitchFamily="18" charset="0"/>
                            </a:rPr>
                            <m:t>𝑚</m:t>
                          </m:r>
                          <m:r>
                            <a:rPr lang="en-US" sz="2400" i="1">
                              <a:latin typeface="Cambria Math" panose="02040503050406030204" pitchFamily="18" charset="0"/>
                              <a:ea typeface="Times New Roman" panose="02020603050405020304" pitchFamily="18" charset="0"/>
                              <a:cs typeface="Times New Roman" panose="02020603050405020304" pitchFamily="18" charset="0"/>
                            </a:rPr>
                            <m:t>/</m:t>
                          </m:r>
                          <m:r>
                            <a:rPr lang="en-US" sz="2400" i="1">
                              <a:latin typeface="Cambria Math" panose="02040503050406030204" pitchFamily="18" charset="0"/>
                              <a:ea typeface="Times New Roman" panose="02020603050405020304" pitchFamily="18" charset="0"/>
                              <a:cs typeface="Times New Roman" panose="02020603050405020304" pitchFamily="18" charset="0"/>
                            </a:rPr>
                            <m:t>𝑠</m:t>
                          </m:r>
                          <m:r>
                            <a:rPr lang="en-US" sz="2400" i="1">
                              <a:latin typeface="Cambria Math" panose="02040503050406030204" pitchFamily="18" charset="0"/>
                              <a:ea typeface="Times New Roman" panose="02020603050405020304" pitchFamily="18" charset="0"/>
                              <a:cs typeface="Times New Roman" panose="02020603050405020304" pitchFamily="18" charset="0"/>
                            </a:rPr>
                            <m:t>/</m:t>
                          </m:r>
                          <m:r>
                            <a:rPr lang="en-US" sz="2400" i="1">
                              <a:latin typeface="Cambria Math" panose="02040503050406030204" pitchFamily="18" charset="0"/>
                              <a:ea typeface="Times New Roman" panose="02020603050405020304" pitchFamily="18" charset="0"/>
                              <a:cs typeface="Times New Roman" panose="02020603050405020304" pitchFamily="18" charset="0"/>
                            </a:rPr>
                            <m:t>𝑠</m:t>
                          </m:r>
                        </m:den>
                      </m:f>
                    </m:oMath>
                  </m:oMathPara>
                </a14:m>
                <a:endParaRPr lang="en-US" sz="2400" dirty="0">
                  <a:solidFill>
                    <a:schemeClr val="tx1"/>
                  </a:solidFill>
                </a:endParaRPr>
              </a:p>
            </p:txBody>
          </p:sp>
        </mc:Choice>
        <mc:Fallback>
          <p:sp>
            <p:nvSpPr>
              <p:cNvPr id="12" name="TextBox 11">
                <a:extLst>
                  <a:ext uri="{FF2B5EF4-FFF2-40B4-BE49-F238E27FC236}">
                    <a16:creationId xmlns:a16="http://schemas.microsoft.com/office/drawing/2014/main" id="{6689C646-7C0F-40D0-B110-2E7C21D204D9}"/>
                  </a:ext>
                </a:extLst>
              </p:cNvPr>
              <p:cNvSpPr txBox="1">
                <a:spLocks noRot="1" noChangeAspect="1" noMove="1" noResize="1" noEditPoints="1" noAdjustHandles="1" noChangeArrowheads="1" noChangeShapeType="1" noTextEdit="1"/>
              </p:cNvSpPr>
              <p:nvPr/>
            </p:nvSpPr>
            <p:spPr>
              <a:xfrm>
                <a:off x="6731961" y="5064424"/>
                <a:ext cx="3535901" cy="855940"/>
              </a:xfrm>
              <a:prstGeom prst="rect">
                <a:avLst/>
              </a:prstGeom>
              <a:blipFill>
                <a:blip r:embed="rId5"/>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3157935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10" grpId="0"/>
      <p:bldP spid="7" grpId="0"/>
      <p:bldP spid="9" grpId="0"/>
      <p:bldP spid="11" grpId="0"/>
      <p:bldP spid="13" grpId="0"/>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4">
            <a:extLst>
              <a:ext uri="{FF2B5EF4-FFF2-40B4-BE49-F238E27FC236}">
                <a16:creationId xmlns:a16="http://schemas.microsoft.com/office/drawing/2014/main" id="{316AA83E-CBBF-4644-AADE-7834A6F93CC0}"/>
              </a:ext>
            </a:extLst>
          </p:cNvPr>
          <p:cNvSpPr>
            <a:spLocks noGrp="1" noChangeArrowheads="1"/>
          </p:cNvSpPr>
          <p:nvPr>
            <p:ph type="title"/>
          </p:nvPr>
        </p:nvSpPr>
        <p:spPr>
          <a:solidFill>
            <a:srgbClr val="C00000"/>
          </a:solidFill>
        </p:spPr>
        <p:txBody>
          <a:bodyPr/>
          <a:lstStyle/>
          <a:p>
            <a:pPr eaLnBrk="1" hangingPunct="1"/>
            <a:r>
              <a:rPr lang="en-US" altLang="en-US" sz="6000" b="1" dirty="0">
                <a:solidFill>
                  <a:schemeClr val="bg1"/>
                </a:solidFill>
                <a:latin typeface="Comic Sans MS" panose="030F0702030302020204" pitchFamily="66" charset="0"/>
              </a:rPr>
              <a:t>Learning Objectives</a:t>
            </a:r>
          </a:p>
        </p:txBody>
      </p:sp>
      <p:sp>
        <p:nvSpPr>
          <p:cNvPr id="7171" name="Rectangle 5">
            <a:extLst>
              <a:ext uri="{FF2B5EF4-FFF2-40B4-BE49-F238E27FC236}">
                <a16:creationId xmlns:a16="http://schemas.microsoft.com/office/drawing/2014/main" id="{3D2FD20A-EA03-45AA-B232-59F24F755D20}"/>
              </a:ext>
            </a:extLst>
          </p:cNvPr>
          <p:cNvSpPr>
            <a:spLocks noGrp="1" noChangeArrowheads="1"/>
          </p:cNvSpPr>
          <p:nvPr>
            <p:ph type="body" idx="1"/>
          </p:nvPr>
        </p:nvSpPr>
        <p:spPr/>
        <p:txBody>
          <a:bodyPr/>
          <a:lstStyle/>
          <a:p>
            <a:pPr eaLnBrk="1" hangingPunct="1"/>
            <a:r>
              <a:rPr lang="en-US" altLang="en-US" sz="3600" dirty="0">
                <a:latin typeface="Comic Sans MS" panose="030F0702030302020204" pitchFamily="66" charset="0"/>
              </a:rPr>
              <a:t>I can mathematically rearrange the acceleration equation.</a:t>
            </a:r>
          </a:p>
          <a:p>
            <a:pPr eaLnBrk="1" hangingPunct="1"/>
            <a:r>
              <a:rPr lang="en-US" altLang="en-US" sz="3600" dirty="0">
                <a:latin typeface="Comic Sans MS" panose="030F0702030302020204" pitchFamily="66" charset="0"/>
              </a:rPr>
              <a:t>I can calculate acceleration using the formula.</a:t>
            </a:r>
          </a:p>
          <a:p>
            <a:pPr eaLnBrk="1" hangingPunct="1">
              <a:buFontTx/>
              <a:buNone/>
            </a:pPr>
            <a:endParaRPr lang="en-US" altLang="en-US" dirty="0">
              <a:latin typeface="Comic Sans MS" panose="030F0702030302020204" pitchFamily="66" charset="0"/>
            </a:endParaRPr>
          </a:p>
        </p:txBody>
      </p:sp>
    </p:spTree>
    <p:extLst>
      <p:ext uri="{BB962C8B-B14F-4D97-AF65-F5344CB8AC3E}">
        <p14:creationId xmlns:p14="http://schemas.microsoft.com/office/powerpoint/2010/main" val="275675364"/>
      </p:ext>
    </p:extLst>
  </p:cSld>
  <p:clrMapOvr>
    <a:masterClrMapping/>
  </p:clrMapOvr>
  <p:transition spd="med">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 calcmode="lin" valueType="num">
                                      <p:cBhvr additive="base">
                                        <p:cTn id="7" dur="500" fill="hold"/>
                                        <p:tgtEl>
                                          <p:spTgt spid="717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17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171">
                                            <p:txEl>
                                              <p:pRg st="1" end="1"/>
                                            </p:txEl>
                                          </p:spTgt>
                                        </p:tgtEl>
                                        <p:attrNameLst>
                                          <p:attrName>style.visibility</p:attrName>
                                        </p:attrNameLst>
                                      </p:cBhvr>
                                      <p:to>
                                        <p:strVal val="visible"/>
                                      </p:to>
                                    </p:set>
                                    <p:anim calcmode="lin" valueType="num">
                                      <p:cBhvr additive="base">
                                        <p:cTn id="13" dur="500" fill="hold"/>
                                        <p:tgtEl>
                                          <p:spTgt spid="717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171">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solidFill>
            <a:srgbClr val="C00000"/>
          </a:solidFill>
        </p:spPr>
        <p:txBody>
          <a:bodyPr/>
          <a:lstStyle/>
          <a:p>
            <a:r>
              <a:rPr lang="en-US" altLang="en-US" dirty="0">
                <a:solidFill>
                  <a:schemeClr val="bg1"/>
                </a:solidFill>
                <a:latin typeface="Rockwell Extra Bold" panose="02060903040505020403" pitchFamily="18" charset="0"/>
              </a:rPr>
              <a:t>Calculating Acceleration</a:t>
            </a:r>
          </a:p>
        </p:txBody>
      </p:sp>
      <mc:AlternateContent xmlns:mc="http://schemas.openxmlformats.org/markup-compatibility/2006">
        <mc:Choice xmlns:a14="http://schemas.microsoft.com/office/drawing/2010/main" Requires="a14">
          <p:sp>
            <p:nvSpPr>
              <p:cNvPr id="2" name="Content Placeholder 1"/>
              <p:cNvSpPr>
                <a:spLocks noGrp="1"/>
              </p:cNvSpPr>
              <p:nvPr>
                <p:ph idx="1"/>
              </p:nvPr>
            </p:nvSpPr>
            <p:spPr>
              <a:xfrm>
                <a:off x="609600" y="1690353"/>
                <a:ext cx="11410122" cy="4525963"/>
              </a:xfrm>
            </p:spPr>
            <p:txBody>
              <a:bodyPr/>
              <a:lstStyle/>
              <a:p>
                <a:pPr lvl="0" algn="ctr">
                  <a:buNone/>
                </a:pPr>
                <a:r>
                  <a:rPr lang="en-US" altLang="en-US" sz="4400" dirty="0"/>
                  <a:t>Acceleration</a:t>
                </a:r>
                <a:r>
                  <a:rPr lang="en-US" altLang="en-US" sz="4400" dirty="0">
                    <a:solidFill>
                      <a:schemeClr val="tx1"/>
                    </a:solidFill>
                  </a:rPr>
                  <a:t> = Final Velocity – Initial Velocity divided by time</a:t>
                </a:r>
              </a:p>
              <a:p>
                <a:pPr lvl="0" algn="ctr">
                  <a:buNone/>
                </a:pPr>
                <a:r>
                  <a:rPr lang="en-US" altLang="en-US" sz="7200" dirty="0"/>
                  <a:t>a</a:t>
                </a:r>
                <a:r>
                  <a:rPr lang="en-US" altLang="en-US" sz="7200" dirty="0">
                    <a:solidFill>
                      <a:schemeClr val="tx1"/>
                    </a:solidFill>
                  </a:rPr>
                  <a:t> = </a:t>
                </a:r>
                <a14:m>
                  <m:oMath xmlns:m="http://schemas.openxmlformats.org/officeDocument/2006/math">
                    <m:f>
                      <m:fPr>
                        <m:ctrlPr>
                          <a:rPr lang="en-US" altLang="en-US" sz="7200" i="1">
                            <a:solidFill>
                              <a:schemeClr val="tx1"/>
                            </a:solidFill>
                            <a:latin typeface="Cambria Math" panose="02040503050406030204" pitchFamily="18" charset="0"/>
                          </a:rPr>
                        </m:ctrlPr>
                      </m:fPr>
                      <m:num>
                        <m:r>
                          <a:rPr lang="en-US" altLang="en-US" sz="7200" b="0" i="1" smtClean="0">
                            <a:solidFill>
                              <a:schemeClr val="tx1"/>
                            </a:solidFill>
                            <a:latin typeface="Cambria Math" panose="02040503050406030204" pitchFamily="18" charset="0"/>
                          </a:rPr>
                          <m:t>𝑉</m:t>
                        </m:r>
                        <m:r>
                          <a:rPr lang="en-US" altLang="en-US" sz="7200" b="0" i="1" baseline="-25000" smtClean="0">
                            <a:solidFill>
                              <a:schemeClr val="tx1"/>
                            </a:solidFill>
                            <a:latin typeface="Cambria Math" panose="02040503050406030204" pitchFamily="18" charset="0"/>
                          </a:rPr>
                          <m:t>𝑓</m:t>
                        </m:r>
                        <m:r>
                          <a:rPr lang="en-US" altLang="en-US" sz="7200" b="0" i="1" smtClean="0">
                            <a:solidFill>
                              <a:schemeClr val="tx1"/>
                            </a:solidFill>
                            <a:latin typeface="Cambria Math" panose="02040503050406030204" pitchFamily="18" charset="0"/>
                          </a:rPr>
                          <m:t> −</m:t>
                        </m:r>
                        <m:r>
                          <a:rPr lang="en-US" altLang="en-US" sz="7200" b="0" i="1" smtClean="0">
                            <a:solidFill>
                              <a:schemeClr val="tx1"/>
                            </a:solidFill>
                            <a:latin typeface="Cambria Math" panose="02040503050406030204" pitchFamily="18" charset="0"/>
                          </a:rPr>
                          <m:t>𝑉𝑖</m:t>
                        </m:r>
                      </m:num>
                      <m:den>
                        <m:r>
                          <a:rPr lang="en-US" altLang="en-US" sz="7200" i="1">
                            <a:solidFill>
                              <a:schemeClr val="tx1"/>
                            </a:solidFill>
                            <a:latin typeface="Cambria Math" panose="02040503050406030204" pitchFamily="18" charset="0"/>
                          </a:rPr>
                          <m:t>𝑇</m:t>
                        </m:r>
                      </m:den>
                    </m:f>
                  </m:oMath>
                </a14:m>
                <a:r>
                  <a:rPr lang="en-US" altLang="en-US" sz="6000" dirty="0">
                    <a:solidFill>
                      <a:schemeClr val="tx1"/>
                    </a:solidFill>
                  </a:rPr>
                  <a:t> </a:t>
                </a:r>
              </a:p>
              <a:p>
                <a:pPr lvl="0" algn="ctr">
                  <a:buNone/>
                </a:pPr>
                <a:endParaRPr lang="en-US" altLang="en-US" sz="2000" dirty="0">
                  <a:solidFill>
                    <a:schemeClr val="tx1"/>
                  </a:solidFill>
                </a:endParaRPr>
              </a:p>
              <a:p>
                <a:pPr lvl="0" algn="ctr">
                  <a:buNone/>
                </a:pPr>
                <a:r>
                  <a:rPr lang="en-US" altLang="en-US" sz="4400" b="1" dirty="0"/>
                  <a:t>Acceleration</a:t>
                </a:r>
                <a:r>
                  <a:rPr lang="en-US" altLang="en-US" sz="4400" b="1" dirty="0">
                    <a:solidFill>
                      <a:schemeClr val="tx1"/>
                    </a:solidFill>
                  </a:rPr>
                  <a:t> is the rate at which </a:t>
                </a:r>
                <a:r>
                  <a:rPr lang="en-US" altLang="en-US" sz="4400" b="1" dirty="0"/>
                  <a:t>velocity changes</a:t>
                </a:r>
                <a:endParaRPr lang="en-US" altLang="en-US" sz="4400" b="1" dirty="0">
                  <a:solidFill>
                    <a:schemeClr val="tx1"/>
                  </a:solidFill>
                </a:endParaRPr>
              </a:p>
              <a:p>
                <a:endParaRPr lang="en-US" dirty="0"/>
              </a:p>
            </p:txBody>
          </p:sp>
        </mc:Choice>
        <mc:Fallback>
          <p:sp>
            <p:nvSpPr>
              <p:cNvPr id="2" name="Content Placeholder 1"/>
              <p:cNvSpPr>
                <a:spLocks noGrp="1" noRot="1" noChangeAspect="1" noMove="1" noResize="1" noEditPoints="1" noAdjustHandles="1" noChangeArrowheads="1" noChangeShapeType="1" noTextEdit="1"/>
              </p:cNvSpPr>
              <p:nvPr>
                <p:ph idx="1"/>
              </p:nvPr>
            </p:nvSpPr>
            <p:spPr>
              <a:xfrm>
                <a:off x="609600" y="1690353"/>
                <a:ext cx="11410122" cy="4525963"/>
              </a:xfrm>
              <a:blipFill>
                <a:blip r:embed="rId2"/>
                <a:stretch>
                  <a:fillRect l="-1442" t="-2826" r="-2885" b="-19785"/>
                </a:stretch>
              </a:blipFill>
            </p:spPr>
            <p:txBody>
              <a:bodyPr/>
              <a:lstStyle/>
              <a:p>
                <a:r>
                  <a:rPr lang="en-US">
                    <a:noFill/>
                  </a:rPr>
                  <a:t> </a:t>
                </a:r>
              </a:p>
            </p:txBody>
          </p:sp>
        </mc:Fallback>
      </mc:AlternateContent>
    </p:spTree>
    <p:extLst>
      <p:ext uri="{BB962C8B-B14F-4D97-AF65-F5344CB8AC3E}">
        <p14:creationId xmlns:p14="http://schemas.microsoft.com/office/powerpoint/2010/main" val="3680377853"/>
      </p:ext>
    </p:extLst>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DDE76-51DE-4FB6-8FA2-54A5E724BE4C}"/>
              </a:ext>
            </a:extLst>
          </p:cNvPr>
          <p:cNvSpPr>
            <a:spLocks noGrp="1"/>
          </p:cNvSpPr>
          <p:nvPr>
            <p:ph type="title"/>
          </p:nvPr>
        </p:nvSpPr>
        <p:spPr>
          <a:solidFill>
            <a:srgbClr val="C00000"/>
          </a:solidFill>
        </p:spPr>
        <p:txBody>
          <a:bodyPr/>
          <a:lstStyle/>
          <a:p>
            <a:r>
              <a:rPr lang="en-US" dirty="0">
                <a:solidFill>
                  <a:schemeClr val="bg1"/>
                </a:solidFill>
              </a:rPr>
              <a:t>Formula Representation</a:t>
            </a:r>
          </a:p>
        </p:txBody>
      </p:sp>
      <p:sp>
        <p:nvSpPr>
          <p:cNvPr id="4" name="TextBox 3">
            <a:extLst>
              <a:ext uri="{FF2B5EF4-FFF2-40B4-BE49-F238E27FC236}">
                <a16:creationId xmlns:a16="http://schemas.microsoft.com/office/drawing/2014/main" id="{C1F9DD3E-6A21-4D0B-85AF-D73189E9D732}"/>
              </a:ext>
            </a:extLst>
          </p:cNvPr>
          <p:cNvSpPr txBox="1"/>
          <p:nvPr/>
        </p:nvSpPr>
        <p:spPr>
          <a:xfrm>
            <a:off x="4108174" y="2707862"/>
            <a:ext cx="1948070" cy="707886"/>
          </a:xfrm>
          <a:prstGeom prst="rect">
            <a:avLst/>
          </a:prstGeom>
          <a:noFill/>
        </p:spPr>
        <p:txBody>
          <a:bodyPr wrap="square" rtlCol="0">
            <a:spAutoFit/>
          </a:bodyPr>
          <a:lstStyle/>
          <a:p>
            <a:r>
              <a:rPr lang="en-US" sz="4000" dirty="0"/>
              <a:t>mass</a:t>
            </a:r>
          </a:p>
        </p:txBody>
      </p:sp>
      <mc:AlternateContent xmlns:mc="http://schemas.openxmlformats.org/markup-compatibility/2006">
        <mc:Choice xmlns:a14="http://schemas.microsoft.com/office/drawing/2010/main" Requires="a14">
          <p:graphicFrame>
            <p:nvGraphicFramePr>
              <p:cNvPr id="5" name="Table 5">
                <a:extLst>
                  <a:ext uri="{FF2B5EF4-FFF2-40B4-BE49-F238E27FC236}">
                    <a16:creationId xmlns:a16="http://schemas.microsoft.com/office/drawing/2014/main" id="{19F7C865-1993-4804-8B1B-D5EC23DCBBC2}"/>
                  </a:ext>
                </a:extLst>
              </p:cNvPr>
              <p:cNvGraphicFramePr>
                <a:graphicFrameLocks noGrp="1"/>
              </p:cNvGraphicFramePr>
              <p:nvPr>
                <p:extLst>
                  <p:ext uri="{D42A27DB-BD31-4B8C-83A1-F6EECF244321}">
                    <p14:modId xmlns:p14="http://schemas.microsoft.com/office/powerpoint/2010/main" val="3623966577"/>
                  </p:ext>
                </p:extLst>
              </p:nvPr>
            </p:nvGraphicFramePr>
            <p:xfrm>
              <a:off x="609600" y="1760442"/>
              <a:ext cx="10972800" cy="3820160"/>
            </p:xfrm>
            <a:graphic>
              <a:graphicData uri="http://schemas.openxmlformats.org/drawingml/2006/table">
                <a:tbl>
                  <a:tblPr firstRow="1" bandRow="1">
                    <a:tableStyleId>{5C22544A-7EE6-4342-B048-85BDC9FD1C3A}</a:tableStyleId>
                  </a:tblPr>
                  <a:tblGrid>
                    <a:gridCol w="2898098">
                      <a:extLst>
                        <a:ext uri="{9D8B030D-6E8A-4147-A177-3AD203B41FA5}">
                          <a16:colId xmlns:a16="http://schemas.microsoft.com/office/drawing/2014/main" val="2643036793"/>
                        </a:ext>
                      </a:extLst>
                    </a:gridCol>
                    <a:gridCol w="4467069">
                      <a:extLst>
                        <a:ext uri="{9D8B030D-6E8A-4147-A177-3AD203B41FA5}">
                          <a16:colId xmlns:a16="http://schemas.microsoft.com/office/drawing/2014/main" val="3463558309"/>
                        </a:ext>
                      </a:extLst>
                    </a:gridCol>
                    <a:gridCol w="3607633">
                      <a:extLst>
                        <a:ext uri="{9D8B030D-6E8A-4147-A177-3AD203B41FA5}">
                          <a16:colId xmlns:a16="http://schemas.microsoft.com/office/drawing/2014/main" val="3114068196"/>
                        </a:ext>
                      </a:extLst>
                    </a:gridCol>
                  </a:tblGrid>
                  <a:tr h="370840">
                    <a:tc>
                      <a:txBody>
                        <a:bodyPr/>
                        <a:lstStyle/>
                        <a:p>
                          <a:pPr algn="ctr"/>
                          <a:r>
                            <a:rPr lang="en-US" sz="4000" dirty="0">
                              <a:solidFill>
                                <a:schemeClr val="tx1"/>
                              </a:solidFill>
                            </a:rPr>
                            <a:t>Formula</a:t>
                          </a:r>
                        </a:p>
                      </a:txBody>
                      <a:tcPr/>
                    </a:tc>
                    <a:tc>
                      <a:txBody>
                        <a:bodyPr/>
                        <a:lstStyle/>
                        <a:p>
                          <a:pPr algn="ctr"/>
                          <a:r>
                            <a:rPr lang="en-US" sz="4000" dirty="0">
                              <a:solidFill>
                                <a:schemeClr val="tx1"/>
                              </a:solidFill>
                            </a:rPr>
                            <a:t>Represents</a:t>
                          </a:r>
                        </a:p>
                      </a:txBody>
                      <a:tcPr/>
                    </a:tc>
                    <a:tc>
                      <a:txBody>
                        <a:bodyPr/>
                        <a:lstStyle/>
                        <a:p>
                          <a:pPr algn="ctr"/>
                          <a:r>
                            <a:rPr lang="en-US" sz="4000" dirty="0">
                              <a:solidFill>
                                <a:schemeClr val="tx1"/>
                              </a:solidFill>
                            </a:rPr>
                            <a:t>Units</a:t>
                          </a:r>
                        </a:p>
                      </a:txBody>
                      <a:tcPr/>
                    </a:tc>
                    <a:extLst>
                      <a:ext uri="{0D108BD9-81ED-4DB2-BD59-A6C34878D82A}">
                        <a16:rowId xmlns:a16="http://schemas.microsoft.com/office/drawing/2014/main" val="1087859368"/>
                      </a:ext>
                    </a:extLst>
                  </a:tr>
                  <a:tr h="370840">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5400" b="0" i="0" u="none" strike="noStrike" kern="0" cap="none" spc="0" normalizeH="0" baseline="0" noProof="0" dirty="0">
                              <a:ln>
                                <a:noFill/>
                              </a:ln>
                              <a:solidFill>
                                <a:srgbClr val="000000"/>
                              </a:solidFill>
                              <a:effectLst/>
                              <a:uLnTx/>
                              <a:uFillTx/>
                              <a:latin typeface="+mn-lt"/>
                              <a:ea typeface="+mn-ea"/>
                              <a:cs typeface="+mn-cs"/>
                            </a:rPr>
                            <a:t>a = </a:t>
                          </a:r>
                          <a14:m>
                            <m:oMath xmlns:m="http://schemas.openxmlformats.org/officeDocument/2006/math">
                              <m:f>
                                <m:fPr>
                                  <m:ctrlPr>
                                    <a:rPr kumimoji="0" lang="en-US" altLang="en-US" sz="5400" b="0" i="1" u="none" strike="noStrike" kern="0" cap="none" spc="0" normalizeH="0" baseline="0" noProof="0">
                                      <a:ln>
                                        <a:noFill/>
                                      </a:ln>
                                      <a:solidFill>
                                        <a:srgbClr val="000000"/>
                                      </a:solidFill>
                                      <a:effectLst/>
                                      <a:uLnTx/>
                                      <a:uFillTx/>
                                      <a:latin typeface="Cambria Math" panose="02040503050406030204" pitchFamily="18" charset="0"/>
                                      <a:ea typeface="+mn-ea"/>
                                      <a:cs typeface="+mn-cs"/>
                                    </a:rPr>
                                  </m:ctrlPr>
                                </m:fPr>
                                <m:num>
                                  <m:r>
                                    <a:rPr kumimoji="0" lang="en-US" altLang="en-US" sz="5400" b="0" i="1" u="none" strike="noStrike" kern="0" cap="none" spc="0" normalizeH="0" baseline="0" noProof="0" smtClean="0">
                                      <a:ln>
                                        <a:noFill/>
                                      </a:ln>
                                      <a:solidFill>
                                        <a:srgbClr val="000000"/>
                                      </a:solidFill>
                                      <a:effectLst/>
                                      <a:uLnTx/>
                                      <a:uFillTx/>
                                      <a:latin typeface="Cambria Math" panose="02040503050406030204" pitchFamily="18" charset="0"/>
                                      <a:ea typeface="+mn-ea"/>
                                      <a:cs typeface="+mn-cs"/>
                                    </a:rPr>
                                    <m:t>𝑉</m:t>
                                  </m:r>
                                  <m:r>
                                    <a:rPr kumimoji="0" lang="en-US" altLang="en-US" sz="5400" b="0" i="1" u="none" strike="noStrike" kern="0" cap="none" spc="0" normalizeH="0" baseline="-25000" noProof="0" smtClean="0">
                                      <a:ln>
                                        <a:noFill/>
                                      </a:ln>
                                      <a:solidFill>
                                        <a:srgbClr val="000000"/>
                                      </a:solidFill>
                                      <a:effectLst/>
                                      <a:uLnTx/>
                                      <a:uFillTx/>
                                      <a:latin typeface="Cambria Math" panose="02040503050406030204" pitchFamily="18" charset="0"/>
                                      <a:ea typeface="+mn-ea"/>
                                      <a:cs typeface="+mn-cs"/>
                                    </a:rPr>
                                    <m:t>𝑓</m:t>
                                  </m:r>
                                  <m:r>
                                    <a:rPr kumimoji="0" lang="en-US" altLang="en-US" sz="5400" b="0" i="1" u="none" strike="noStrike" kern="0" cap="none" spc="0" normalizeH="0" baseline="0" noProof="0" smtClean="0">
                                      <a:ln>
                                        <a:noFill/>
                                      </a:ln>
                                      <a:solidFill>
                                        <a:srgbClr val="000000"/>
                                      </a:solidFill>
                                      <a:effectLst/>
                                      <a:uLnTx/>
                                      <a:uFillTx/>
                                      <a:latin typeface="Cambria Math" panose="02040503050406030204" pitchFamily="18" charset="0"/>
                                      <a:ea typeface="+mn-ea"/>
                                      <a:cs typeface="+mn-cs"/>
                                    </a:rPr>
                                    <m:t>−</m:t>
                                  </m:r>
                                  <m:r>
                                    <a:rPr kumimoji="0" lang="en-US" altLang="en-US" sz="5400" b="0" i="1" u="none" strike="noStrike" kern="0" cap="none" spc="0" normalizeH="0" baseline="0" noProof="0" smtClean="0">
                                      <a:ln>
                                        <a:noFill/>
                                      </a:ln>
                                      <a:solidFill>
                                        <a:srgbClr val="000000"/>
                                      </a:solidFill>
                                      <a:effectLst/>
                                      <a:uLnTx/>
                                      <a:uFillTx/>
                                      <a:latin typeface="Cambria Math" panose="02040503050406030204" pitchFamily="18" charset="0"/>
                                      <a:ea typeface="+mn-ea"/>
                                      <a:cs typeface="+mn-cs"/>
                                    </a:rPr>
                                    <m:t>𝑉𝑖</m:t>
                                  </m:r>
                                </m:num>
                                <m:den>
                                  <m:r>
                                    <a:rPr kumimoji="0" lang="en-US" altLang="en-US" sz="5400" b="0" i="1" u="none" strike="noStrike" kern="0" cap="none" spc="0" normalizeH="0" baseline="0" noProof="0">
                                      <a:ln>
                                        <a:noFill/>
                                      </a:ln>
                                      <a:solidFill>
                                        <a:srgbClr val="000000"/>
                                      </a:solidFill>
                                      <a:effectLst/>
                                      <a:uLnTx/>
                                      <a:uFillTx/>
                                      <a:latin typeface="Cambria Math" panose="02040503050406030204" pitchFamily="18" charset="0"/>
                                      <a:ea typeface="+mn-ea"/>
                                      <a:cs typeface="+mn-cs"/>
                                    </a:rPr>
                                    <m:t>𝑇</m:t>
                                  </m:r>
                                </m:den>
                              </m:f>
                            </m:oMath>
                          </a14:m>
                          <a:endParaRPr kumimoji="0" lang="en-US" sz="40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r>
                            <a:rPr kumimoji="0" lang="en-US" sz="4000" b="0" i="0" u="none" strike="noStrike" kern="1200" cap="none" spc="0" normalizeH="0" baseline="0" noProof="0" dirty="0">
                              <a:ln>
                                <a:noFill/>
                              </a:ln>
                              <a:solidFill>
                                <a:srgbClr val="000000"/>
                              </a:solidFill>
                              <a:effectLst/>
                              <a:uLnTx/>
                              <a:uFillTx/>
                              <a:latin typeface="+mn-lt"/>
                              <a:ea typeface="+mn-ea"/>
                              <a:cs typeface="+mn-cs"/>
                            </a:rPr>
                            <a:t>a = Acceleration</a:t>
                          </a:r>
                          <a:endParaRPr lang="en-US" dirty="0"/>
                        </a:p>
                      </a:txBody>
                      <a:tcPr/>
                    </a:tc>
                    <a:tc>
                      <a:txBody>
                        <a:bodyPr/>
                        <a:lstStyle/>
                        <a:p>
                          <a:r>
                            <a:rPr kumimoji="0" lang="en-US" sz="4000" b="0" i="0" u="none" strike="noStrike" kern="1200" cap="none" spc="0" normalizeH="0" baseline="0" noProof="0" dirty="0">
                              <a:ln>
                                <a:noFill/>
                              </a:ln>
                              <a:solidFill>
                                <a:srgbClr val="000000"/>
                              </a:solidFill>
                              <a:effectLst/>
                              <a:uLnTx/>
                              <a:uFillTx/>
                              <a:latin typeface="+mn-lt"/>
                              <a:ea typeface="+mn-ea"/>
                              <a:cs typeface="+mn-cs"/>
                            </a:rPr>
                            <a:t>m/s/s</a:t>
                          </a:r>
                          <a:endParaRPr lang="en-US" dirty="0"/>
                        </a:p>
                      </a:txBody>
                      <a:tcPr/>
                    </a:tc>
                    <a:extLst>
                      <a:ext uri="{0D108BD9-81ED-4DB2-BD59-A6C34878D82A}">
                        <a16:rowId xmlns:a16="http://schemas.microsoft.com/office/drawing/2014/main" val="3228895443"/>
                      </a:ext>
                    </a:extLst>
                  </a:tr>
                  <a:tr h="370840">
                    <a:tc vMerge="1">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000000"/>
                              </a:solidFill>
                              <a:effectLst/>
                              <a:uLnTx/>
                              <a:uFillTx/>
                              <a:latin typeface="+mn-lt"/>
                              <a:ea typeface="+mn-ea"/>
                              <a:cs typeface="+mn-cs"/>
                            </a:rPr>
                            <a:t>V</a:t>
                          </a:r>
                          <a:r>
                            <a:rPr kumimoji="0" lang="en-US" sz="4000" b="0" i="0" u="none" strike="noStrike" kern="1200" cap="none" spc="0" normalizeH="0" baseline="-25000" noProof="0" dirty="0">
                              <a:ln>
                                <a:noFill/>
                              </a:ln>
                              <a:solidFill>
                                <a:srgbClr val="000000"/>
                              </a:solidFill>
                              <a:effectLst/>
                              <a:uLnTx/>
                              <a:uFillTx/>
                              <a:latin typeface="+mn-lt"/>
                              <a:ea typeface="+mn-ea"/>
                              <a:cs typeface="+mn-cs"/>
                            </a:rPr>
                            <a:t>f</a:t>
                          </a:r>
                          <a:r>
                            <a:rPr kumimoji="0" lang="en-US" sz="4000" b="0" i="0" u="none" strike="noStrike" kern="1200" cap="none" spc="0" normalizeH="0" baseline="0" noProof="0" dirty="0">
                              <a:ln>
                                <a:noFill/>
                              </a:ln>
                              <a:solidFill>
                                <a:srgbClr val="000000"/>
                              </a:solidFill>
                              <a:effectLst/>
                              <a:uLnTx/>
                              <a:uFillTx/>
                              <a:latin typeface="+mn-lt"/>
                              <a:ea typeface="+mn-ea"/>
                              <a:cs typeface="+mn-cs"/>
                            </a:rPr>
                            <a:t> = Final Velocity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000000"/>
                              </a:solidFill>
                              <a:effectLst/>
                              <a:uLnTx/>
                              <a:uFillTx/>
                              <a:latin typeface="+mn-lt"/>
                              <a:ea typeface="+mn-ea"/>
                              <a:cs typeface="+mn-cs"/>
                            </a:rPr>
                            <a:t>m/s</a:t>
                          </a:r>
                        </a:p>
                      </a:txBody>
                      <a:tcPr/>
                    </a:tc>
                    <a:extLst>
                      <a:ext uri="{0D108BD9-81ED-4DB2-BD59-A6C34878D82A}">
                        <a16:rowId xmlns:a16="http://schemas.microsoft.com/office/drawing/2014/main" val="469065980"/>
                      </a:ext>
                    </a:extLst>
                  </a:tr>
                  <a:tr h="37084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000000"/>
                              </a:solidFill>
                              <a:effectLst/>
                              <a:uLnTx/>
                              <a:uFillTx/>
                              <a:latin typeface="+mn-lt"/>
                              <a:ea typeface="+mn-ea"/>
                              <a:cs typeface="+mn-cs"/>
                            </a:rPr>
                            <a:t>PE = </a:t>
                          </a:r>
                          <a:r>
                            <a:rPr kumimoji="0" lang="en-US" sz="4000" b="0" i="0" u="none" strike="noStrike" kern="1200" cap="none" spc="0" normalizeH="0" baseline="0" noProof="0" dirty="0" err="1">
                              <a:ln>
                                <a:noFill/>
                              </a:ln>
                              <a:solidFill>
                                <a:srgbClr val="000000"/>
                              </a:solidFill>
                              <a:effectLst/>
                              <a:uLnTx/>
                              <a:uFillTx/>
                              <a:latin typeface="+mn-lt"/>
                              <a:ea typeface="+mn-ea"/>
                              <a:cs typeface="+mn-cs"/>
                            </a:rPr>
                            <a:t>mgh</a:t>
                          </a:r>
                          <a:endParaRPr kumimoji="0" lang="en-US" sz="40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000000"/>
                              </a:solidFill>
                              <a:effectLst/>
                              <a:uLnTx/>
                              <a:uFillTx/>
                              <a:latin typeface="+mn-lt"/>
                              <a:ea typeface="+mn-ea"/>
                              <a:cs typeface="+mn-cs"/>
                            </a:rPr>
                            <a:t>V</a:t>
                          </a:r>
                          <a:r>
                            <a:rPr kumimoji="0" lang="en-US" sz="4000" b="0" i="0" u="none" strike="noStrike" kern="1200" cap="none" spc="0" normalizeH="0" baseline="-25000" noProof="0" dirty="0">
                              <a:ln>
                                <a:noFill/>
                              </a:ln>
                              <a:solidFill>
                                <a:srgbClr val="000000"/>
                              </a:solidFill>
                              <a:effectLst/>
                              <a:uLnTx/>
                              <a:uFillTx/>
                              <a:latin typeface="+mn-lt"/>
                              <a:ea typeface="+mn-ea"/>
                              <a:cs typeface="+mn-cs"/>
                            </a:rPr>
                            <a:t>i</a:t>
                          </a:r>
                          <a:r>
                            <a:rPr kumimoji="0" lang="en-US" sz="4000" b="0" i="0" u="none" strike="noStrike" kern="1200" cap="none" spc="0" normalizeH="0" baseline="0" noProof="0" dirty="0">
                              <a:ln>
                                <a:noFill/>
                              </a:ln>
                              <a:solidFill>
                                <a:srgbClr val="000000"/>
                              </a:solidFill>
                              <a:effectLst/>
                              <a:uLnTx/>
                              <a:uFillTx/>
                              <a:latin typeface="+mn-lt"/>
                              <a:ea typeface="+mn-ea"/>
                              <a:cs typeface="+mn-cs"/>
                            </a:rPr>
                            <a:t> = Initial Velocity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000000"/>
                              </a:solidFill>
                              <a:effectLst/>
                              <a:uLnTx/>
                              <a:uFillTx/>
                              <a:latin typeface="+mn-lt"/>
                              <a:ea typeface="+mn-ea"/>
                              <a:cs typeface="+mn-cs"/>
                            </a:rPr>
                            <a:t>m/s</a:t>
                          </a:r>
                        </a:p>
                        <a:p>
                          <a:endParaRPr lang="en-US" dirty="0"/>
                        </a:p>
                      </a:txBody>
                      <a:tcPr/>
                    </a:tc>
                    <a:extLst>
                      <a:ext uri="{0D108BD9-81ED-4DB2-BD59-A6C34878D82A}">
                        <a16:rowId xmlns:a16="http://schemas.microsoft.com/office/drawing/2014/main" val="1133754912"/>
                      </a:ext>
                    </a:extLst>
                  </a:tr>
                  <a:tr h="741680">
                    <a:tc vMerge="1">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000000"/>
                              </a:solidFill>
                              <a:effectLst/>
                              <a:uLnTx/>
                              <a:uFillTx/>
                              <a:latin typeface="+mn-lt"/>
                              <a:ea typeface="+mn-ea"/>
                              <a:cs typeface="+mn-cs"/>
                            </a:rPr>
                            <a:t>T = Time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000000"/>
                              </a:solidFill>
                              <a:effectLst/>
                              <a:uLnTx/>
                              <a:uFillTx/>
                              <a:latin typeface="+mn-lt"/>
                              <a:ea typeface="+mn-ea"/>
                              <a:cs typeface="+mn-cs"/>
                            </a:rPr>
                            <a:t>second</a:t>
                          </a:r>
                        </a:p>
                      </a:txBody>
                      <a:tcPr/>
                    </a:tc>
                    <a:extLst>
                      <a:ext uri="{0D108BD9-81ED-4DB2-BD59-A6C34878D82A}">
                        <a16:rowId xmlns:a16="http://schemas.microsoft.com/office/drawing/2014/main" val="2626544014"/>
                      </a:ext>
                    </a:extLst>
                  </a:tr>
                </a:tbl>
              </a:graphicData>
            </a:graphic>
          </p:graphicFrame>
        </mc:Choice>
        <mc:Fallback>
          <p:graphicFrame>
            <p:nvGraphicFramePr>
              <p:cNvPr id="5" name="Table 5">
                <a:extLst>
                  <a:ext uri="{FF2B5EF4-FFF2-40B4-BE49-F238E27FC236}">
                    <a16:creationId xmlns:a16="http://schemas.microsoft.com/office/drawing/2014/main" id="{19F7C865-1993-4804-8B1B-D5EC23DCBBC2}"/>
                  </a:ext>
                </a:extLst>
              </p:cNvPr>
              <p:cNvGraphicFramePr>
                <a:graphicFrameLocks noGrp="1"/>
              </p:cNvGraphicFramePr>
              <p:nvPr>
                <p:extLst>
                  <p:ext uri="{D42A27DB-BD31-4B8C-83A1-F6EECF244321}">
                    <p14:modId xmlns:p14="http://schemas.microsoft.com/office/powerpoint/2010/main" val="3623966577"/>
                  </p:ext>
                </p:extLst>
              </p:nvPr>
            </p:nvGraphicFramePr>
            <p:xfrm>
              <a:off x="609600" y="1760442"/>
              <a:ext cx="10972800" cy="3820160"/>
            </p:xfrm>
            <a:graphic>
              <a:graphicData uri="http://schemas.openxmlformats.org/drawingml/2006/table">
                <a:tbl>
                  <a:tblPr firstRow="1" bandRow="1">
                    <a:tableStyleId>{5C22544A-7EE6-4342-B048-85BDC9FD1C3A}</a:tableStyleId>
                  </a:tblPr>
                  <a:tblGrid>
                    <a:gridCol w="2898098">
                      <a:extLst>
                        <a:ext uri="{9D8B030D-6E8A-4147-A177-3AD203B41FA5}">
                          <a16:colId xmlns:a16="http://schemas.microsoft.com/office/drawing/2014/main" val="2643036793"/>
                        </a:ext>
                      </a:extLst>
                    </a:gridCol>
                    <a:gridCol w="4467069">
                      <a:extLst>
                        <a:ext uri="{9D8B030D-6E8A-4147-A177-3AD203B41FA5}">
                          <a16:colId xmlns:a16="http://schemas.microsoft.com/office/drawing/2014/main" val="3463558309"/>
                        </a:ext>
                      </a:extLst>
                    </a:gridCol>
                    <a:gridCol w="3607633">
                      <a:extLst>
                        <a:ext uri="{9D8B030D-6E8A-4147-A177-3AD203B41FA5}">
                          <a16:colId xmlns:a16="http://schemas.microsoft.com/office/drawing/2014/main" val="3114068196"/>
                        </a:ext>
                      </a:extLst>
                    </a:gridCol>
                  </a:tblGrid>
                  <a:tr h="701040">
                    <a:tc>
                      <a:txBody>
                        <a:bodyPr/>
                        <a:lstStyle/>
                        <a:p>
                          <a:pPr algn="ctr"/>
                          <a:r>
                            <a:rPr lang="en-US" sz="4000" dirty="0">
                              <a:solidFill>
                                <a:schemeClr val="tx1"/>
                              </a:solidFill>
                            </a:rPr>
                            <a:t>Formula</a:t>
                          </a:r>
                        </a:p>
                      </a:txBody>
                      <a:tcPr/>
                    </a:tc>
                    <a:tc>
                      <a:txBody>
                        <a:bodyPr/>
                        <a:lstStyle/>
                        <a:p>
                          <a:pPr algn="ctr"/>
                          <a:r>
                            <a:rPr lang="en-US" sz="4000" dirty="0">
                              <a:solidFill>
                                <a:schemeClr val="tx1"/>
                              </a:solidFill>
                            </a:rPr>
                            <a:t>Represents</a:t>
                          </a:r>
                        </a:p>
                      </a:txBody>
                      <a:tcPr/>
                    </a:tc>
                    <a:tc>
                      <a:txBody>
                        <a:bodyPr/>
                        <a:lstStyle/>
                        <a:p>
                          <a:pPr algn="ctr"/>
                          <a:r>
                            <a:rPr lang="en-US" sz="4000" dirty="0">
                              <a:solidFill>
                                <a:schemeClr val="tx1"/>
                              </a:solidFill>
                            </a:rPr>
                            <a:t>Units</a:t>
                          </a:r>
                        </a:p>
                      </a:txBody>
                      <a:tcPr/>
                    </a:tc>
                    <a:extLst>
                      <a:ext uri="{0D108BD9-81ED-4DB2-BD59-A6C34878D82A}">
                        <a16:rowId xmlns:a16="http://schemas.microsoft.com/office/drawing/2014/main" val="1087859368"/>
                      </a:ext>
                    </a:extLst>
                  </a:tr>
                  <a:tr h="701040">
                    <a:tc rowSpan="4">
                      <a:txBody>
                        <a:bodyPr/>
                        <a:lstStyle/>
                        <a:p>
                          <a:endParaRPr lang="en-US"/>
                        </a:p>
                      </a:txBody>
                      <a:tcPr>
                        <a:blipFill>
                          <a:blip r:embed="rId2"/>
                          <a:stretch>
                            <a:fillRect l="-421" t="-25731" r="-280000" b="-7018"/>
                          </a:stretch>
                        </a:blipFill>
                      </a:tcPr>
                    </a:tc>
                    <a:tc>
                      <a:txBody>
                        <a:bodyPr/>
                        <a:lstStyle/>
                        <a:p>
                          <a:r>
                            <a:rPr kumimoji="0" lang="en-US" sz="4000" b="0" i="0" u="none" strike="noStrike" kern="1200" cap="none" spc="0" normalizeH="0" baseline="0" noProof="0" dirty="0">
                              <a:ln>
                                <a:noFill/>
                              </a:ln>
                              <a:solidFill>
                                <a:srgbClr val="000000"/>
                              </a:solidFill>
                              <a:effectLst/>
                              <a:uLnTx/>
                              <a:uFillTx/>
                              <a:latin typeface="+mn-lt"/>
                              <a:ea typeface="+mn-ea"/>
                              <a:cs typeface="+mn-cs"/>
                            </a:rPr>
                            <a:t>a = Acceleration</a:t>
                          </a:r>
                          <a:endParaRPr lang="en-US" dirty="0"/>
                        </a:p>
                      </a:txBody>
                      <a:tcPr/>
                    </a:tc>
                    <a:tc>
                      <a:txBody>
                        <a:bodyPr/>
                        <a:lstStyle/>
                        <a:p>
                          <a:r>
                            <a:rPr kumimoji="0" lang="en-US" sz="4000" b="0" i="0" u="none" strike="noStrike" kern="1200" cap="none" spc="0" normalizeH="0" baseline="0" noProof="0" dirty="0">
                              <a:ln>
                                <a:noFill/>
                              </a:ln>
                              <a:solidFill>
                                <a:srgbClr val="000000"/>
                              </a:solidFill>
                              <a:effectLst/>
                              <a:uLnTx/>
                              <a:uFillTx/>
                              <a:latin typeface="+mn-lt"/>
                              <a:ea typeface="+mn-ea"/>
                              <a:cs typeface="+mn-cs"/>
                            </a:rPr>
                            <a:t>m/s/s</a:t>
                          </a:r>
                          <a:endParaRPr lang="en-US" dirty="0"/>
                        </a:p>
                      </a:txBody>
                      <a:tcPr/>
                    </a:tc>
                    <a:extLst>
                      <a:ext uri="{0D108BD9-81ED-4DB2-BD59-A6C34878D82A}">
                        <a16:rowId xmlns:a16="http://schemas.microsoft.com/office/drawing/2014/main" val="3228895443"/>
                      </a:ext>
                    </a:extLst>
                  </a:tr>
                  <a:tr h="701040">
                    <a:tc vMerge="1">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000000"/>
                              </a:solidFill>
                              <a:effectLst/>
                              <a:uLnTx/>
                              <a:uFillTx/>
                              <a:latin typeface="+mn-lt"/>
                              <a:ea typeface="+mn-ea"/>
                              <a:cs typeface="+mn-cs"/>
                            </a:rPr>
                            <a:t>V</a:t>
                          </a:r>
                          <a:r>
                            <a:rPr kumimoji="0" lang="en-US" sz="4000" b="0" i="0" u="none" strike="noStrike" kern="1200" cap="none" spc="0" normalizeH="0" baseline="-25000" noProof="0" dirty="0">
                              <a:ln>
                                <a:noFill/>
                              </a:ln>
                              <a:solidFill>
                                <a:srgbClr val="000000"/>
                              </a:solidFill>
                              <a:effectLst/>
                              <a:uLnTx/>
                              <a:uFillTx/>
                              <a:latin typeface="+mn-lt"/>
                              <a:ea typeface="+mn-ea"/>
                              <a:cs typeface="+mn-cs"/>
                            </a:rPr>
                            <a:t>f</a:t>
                          </a:r>
                          <a:r>
                            <a:rPr kumimoji="0" lang="en-US" sz="4000" b="0" i="0" u="none" strike="noStrike" kern="1200" cap="none" spc="0" normalizeH="0" baseline="0" noProof="0" dirty="0">
                              <a:ln>
                                <a:noFill/>
                              </a:ln>
                              <a:solidFill>
                                <a:srgbClr val="000000"/>
                              </a:solidFill>
                              <a:effectLst/>
                              <a:uLnTx/>
                              <a:uFillTx/>
                              <a:latin typeface="+mn-lt"/>
                              <a:ea typeface="+mn-ea"/>
                              <a:cs typeface="+mn-cs"/>
                            </a:rPr>
                            <a:t> = Final Velocity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000000"/>
                              </a:solidFill>
                              <a:effectLst/>
                              <a:uLnTx/>
                              <a:uFillTx/>
                              <a:latin typeface="+mn-lt"/>
                              <a:ea typeface="+mn-ea"/>
                              <a:cs typeface="+mn-cs"/>
                            </a:rPr>
                            <a:t>m/s</a:t>
                          </a:r>
                        </a:p>
                      </a:txBody>
                      <a:tcPr/>
                    </a:tc>
                    <a:extLst>
                      <a:ext uri="{0D108BD9-81ED-4DB2-BD59-A6C34878D82A}">
                        <a16:rowId xmlns:a16="http://schemas.microsoft.com/office/drawing/2014/main" val="469065980"/>
                      </a:ext>
                    </a:extLst>
                  </a:tr>
                  <a:tr h="97536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000000"/>
                              </a:solidFill>
                              <a:effectLst/>
                              <a:uLnTx/>
                              <a:uFillTx/>
                              <a:latin typeface="+mn-lt"/>
                              <a:ea typeface="+mn-ea"/>
                              <a:cs typeface="+mn-cs"/>
                            </a:rPr>
                            <a:t>PE = </a:t>
                          </a:r>
                          <a:r>
                            <a:rPr kumimoji="0" lang="en-US" sz="4000" b="0" i="0" u="none" strike="noStrike" kern="1200" cap="none" spc="0" normalizeH="0" baseline="0" noProof="0" dirty="0" err="1">
                              <a:ln>
                                <a:noFill/>
                              </a:ln>
                              <a:solidFill>
                                <a:srgbClr val="000000"/>
                              </a:solidFill>
                              <a:effectLst/>
                              <a:uLnTx/>
                              <a:uFillTx/>
                              <a:latin typeface="+mn-lt"/>
                              <a:ea typeface="+mn-ea"/>
                              <a:cs typeface="+mn-cs"/>
                            </a:rPr>
                            <a:t>mgh</a:t>
                          </a:r>
                          <a:endParaRPr kumimoji="0" lang="en-US" sz="40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000000"/>
                              </a:solidFill>
                              <a:effectLst/>
                              <a:uLnTx/>
                              <a:uFillTx/>
                              <a:latin typeface="+mn-lt"/>
                              <a:ea typeface="+mn-ea"/>
                              <a:cs typeface="+mn-cs"/>
                            </a:rPr>
                            <a:t>V</a:t>
                          </a:r>
                          <a:r>
                            <a:rPr kumimoji="0" lang="en-US" sz="4000" b="0" i="0" u="none" strike="noStrike" kern="1200" cap="none" spc="0" normalizeH="0" baseline="-25000" noProof="0" dirty="0">
                              <a:ln>
                                <a:noFill/>
                              </a:ln>
                              <a:solidFill>
                                <a:srgbClr val="000000"/>
                              </a:solidFill>
                              <a:effectLst/>
                              <a:uLnTx/>
                              <a:uFillTx/>
                              <a:latin typeface="+mn-lt"/>
                              <a:ea typeface="+mn-ea"/>
                              <a:cs typeface="+mn-cs"/>
                            </a:rPr>
                            <a:t>i</a:t>
                          </a:r>
                          <a:r>
                            <a:rPr kumimoji="0" lang="en-US" sz="4000" b="0" i="0" u="none" strike="noStrike" kern="1200" cap="none" spc="0" normalizeH="0" baseline="0" noProof="0" dirty="0">
                              <a:ln>
                                <a:noFill/>
                              </a:ln>
                              <a:solidFill>
                                <a:srgbClr val="000000"/>
                              </a:solidFill>
                              <a:effectLst/>
                              <a:uLnTx/>
                              <a:uFillTx/>
                              <a:latin typeface="+mn-lt"/>
                              <a:ea typeface="+mn-ea"/>
                              <a:cs typeface="+mn-cs"/>
                            </a:rPr>
                            <a:t> = Initial Velocity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000000"/>
                              </a:solidFill>
                              <a:effectLst/>
                              <a:uLnTx/>
                              <a:uFillTx/>
                              <a:latin typeface="+mn-lt"/>
                              <a:ea typeface="+mn-ea"/>
                              <a:cs typeface="+mn-cs"/>
                            </a:rPr>
                            <a:t>m/s</a:t>
                          </a:r>
                        </a:p>
                        <a:p>
                          <a:endParaRPr lang="en-US" dirty="0"/>
                        </a:p>
                      </a:txBody>
                      <a:tcPr/>
                    </a:tc>
                    <a:extLst>
                      <a:ext uri="{0D108BD9-81ED-4DB2-BD59-A6C34878D82A}">
                        <a16:rowId xmlns:a16="http://schemas.microsoft.com/office/drawing/2014/main" val="1133754912"/>
                      </a:ext>
                    </a:extLst>
                  </a:tr>
                  <a:tr h="741680">
                    <a:tc vMerge="1">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000000"/>
                              </a:solidFill>
                              <a:effectLst/>
                              <a:uLnTx/>
                              <a:uFillTx/>
                              <a:latin typeface="+mn-lt"/>
                              <a:ea typeface="+mn-ea"/>
                              <a:cs typeface="+mn-cs"/>
                            </a:rPr>
                            <a:t>T = Time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000000"/>
                              </a:solidFill>
                              <a:effectLst/>
                              <a:uLnTx/>
                              <a:uFillTx/>
                              <a:latin typeface="+mn-lt"/>
                              <a:ea typeface="+mn-ea"/>
                              <a:cs typeface="+mn-cs"/>
                            </a:rPr>
                            <a:t>second</a:t>
                          </a:r>
                        </a:p>
                      </a:txBody>
                      <a:tcPr/>
                    </a:tc>
                    <a:extLst>
                      <a:ext uri="{0D108BD9-81ED-4DB2-BD59-A6C34878D82A}">
                        <a16:rowId xmlns:a16="http://schemas.microsoft.com/office/drawing/2014/main" val="2626544014"/>
                      </a:ext>
                    </a:extLst>
                  </a:tr>
                </a:tbl>
              </a:graphicData>
            </a:graphic>
          </p:graphicFrame>
        </mc:Fallback>
      </mc:AlternateContent>
    </p:spTree>
    <p:extLst>
      <p:ext uri="{BB962C8B-B14F-4D97-AF65-F5344CB8AC3E}">
        <p14:creationId xmlns:p14="http://schemas.microsoft.com/office/powerpoint/2010/main" val="20476350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D1B11-E8E3-4B27-A491-9BD947FF34BC}"/>
              </a:ext>
            </a:extLst>
          </p:cNvPr>
          <p:cNvSpPr>
            <a:spLocks noGrp="1"/>
          </p:cNvSpPr>
          <p:nvPr>
            <p:ph type="title"/>
          </p:nvPr>
        </p:nvSpPr>
        <p:spPr>
          <a:solidFill>
            <a:srgbClr val="C00000"/>
          </a:solidFill>
        </p:spPr>
        <p:txBody>
          <a:bodyPr/>
          <a:lstStyle/>
          <a:p>
            <a:pPr algn="ctr"/>
            <a:r>
              <a:rPr lang="en-US" b="1" dirty="0">
                <a:solidFill>
                  <a:schemeClr val="bg1"/>
                </a:solidFill>
              </a:rPr>
              <a:t>Solve for Final Velocity (V</a:t>
            </a:r>
            <a:r>
              <a:rPr lang="en-US" b="1" kern="0" baseline="-25000" dirty="0">
                <a:solidFill>
                  <a:schemeClr val="bg1"/>
                </a:solidFill>
                <a:latin typeface="Arial"/>
              </a:rPr>
              <a:t>f</a:t>
            </a:r>
            <a:r>
              <a:rPr lang="en-US" b="1" dirty="0">
                <a:solidFill>
                  <a:schemeClr val="bg1"/>
                </a:solidFill>
              </a:rPr>
              <a:t>)</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93574B85-F0F0-464B-B6A3-A1A4770F2124}"/>
                  </a:ext>
                </a:extLst>
              </p:cNvPr>
              <p:cNvSpPr>
                <a:spLocks noGrp="1"/>
              </p:cNvSpPr>
              <p:nvPr>
                <p:ph sz="half" idx="1"/>
              </p:nvPr>
            </p:nvSpPr>
            <p:spPr>
              <a:xfrm>
                <a:off x="838200" y="1870595"/>
                <a:ext cx="5181600" cy="4351338"/>
              </a:xfrm>
            </p:spPr>
            <p:txBody>
              <a:bodyPr>
                <a:normAutofit/>
              </a:bodyPr>
              <a:lstStyle/>
              <a:p>
                <a:pPr marL="0" lvl="0" indent="0">
                  <a:lnSpc>
                    <a:spcPct val="100000"/>
                  </a:lnSpc>
                  <a:spcBef>
                    <a:spcPts val="0"/>
                  </a:spcBef>
                  <a:buNone/>
                  <a:defRPr/>
                </a:pPr>
                <a:r>
                  <a:rPr lang="en-US" altLang="en-US" sz="5400" kern="0" dirty="0">
                    <a:solidFill>
                      <a:srgbClr val="000000"/>
                    </a:solidFill>
                    <a:latin typeface="Arial"/>
                  </a:rPr>
                  <a:t>  a = </a:t>
                </a:r>
                <a14:m>
                  <m:oMath xmlns:m="http://schemas.openxmlformats.org/officeDocument/2006/math">
                    <m:f>
                      <m:fPr>
                        <m:ctrlPr>
                          <a:rPr lang="en-US" altLang="en-US" sz="5400" i="1" kern="0">
                            <a:solidFill>
                              <a:srgbClr val="000000"/>
                            </a:solidFill>
                            <a:latin typeface="Cambria Math" panose="02040503050406030204" pitchFamily="18" charset="0"/>
                          </a:rPr>
                        </m:ctrlPr>
                      </m:fPr>
                      <m:num>
                        <m:r>
                          <a:rPr lang="en-US" altLang="en-US" sz="5400" i="1" kern="0">
                            <a:solidFill>
                              <a:srgbClr val="000000"/>
                            </a:solidFill>
                            <a:latin typeface="Cambria Math" panose="02040503050406030204" pitchFamily="18" charset="0"/>
                          </a:rPr>
                          <m:t>𝑉</m:t>
                        </m:r>
                        <m:r>
                          <a:rPr lang="en-US" altLang="en-US" sz="5400" i="1" kern="0" baseline="-25000">
                            <a:solidFill>
                              <a:srgbClr val="000000"/>
                            </a:solidFill>
                            <a:latin typeface="Cambria Math" panose="02040503050406030204" pitchFamily="18" charset="0"/>
                          </a:rPr>
                          <m:t>𝑓</m:t>
                        </m:r>
                        <m:r>
                          <a:rPr lang="en-US" altLang="en-US" sz="5400" i="1" kern="0">
                            <a:solidFill>
                              <a:srgbClr val="000000"/>
                            </a:solidFill>
                            <a:latin typeface="Cambria Math" panose="02040503050406030204" pitchFamily="18" charset="0"/>
                          </a:rPr>
                          <m:t>−</m:t>
                        </m:r>
                        <m:r>
                          <a:rPr lang="en-US" altLang="en-US" sz="5400" i="1" kern="0">
                            <a:solidFill>
                              <a:srgbClr val="000000"/>
                            </a:solidFill>
                            <a:latin typeface="Cambria Math" panose="02040503050406030204" pitchFamily="18" charset="0"/>
                          </a:rPr>
                          <m:t>𝑉𝑖</m:t>
                        </m:r>
                      </m:num>
                      <m:den>
                        <m:r>
                          <a:rPr lang="en-US" altLang="en-US" sz="5400" i="1" kern="0">
                            <a:solidFill>
                              <a:srgbClr val="000000"/>
                            </a:solidFill>
                            <a:latin typeface="Cambria Math" panose="02040503050406030204" pitchFamily="18" charset="0"/>
                          </a:rPr>
                          <m:t>𝑇</m:t>
                        </m:r>
                      </m:den>
                    </m:f>
                  </m:oMath>
                </a14:m>
                <a:endParaRPr lang="en-US" sz="4000" dirty="0">
                  <a:solidFill>
                    <a:srgbClr val="000000"/>
                  </a:solidFill>
                  <a:latin typeface="Arial"/>
                </a:endParaRPr>
              </a:p>
              <a:p>
                <a:pPr marL="0" lvl="0" indent="0">
                  <a:lnSpc>
                    <a:spcPct val="100000"/>
                  </a:lnSpc>
                  <a:spcBef>
                    <a:spcPts val="0"/>
                  </a:spcBef>
                  <a:buNone/>
                </a:pPr>
                <a:r>
                  <a:rPr lang="en-US" altLang="en-US" sz="3200" baseline="30000" dirty="0"/>
                  <a:t>	</a:t>
                </a:r>
                <a:endParaRPr lang="en-US" altLang="en-US" sz="3200" dirty="0"/>
              </a:p>
              <a:p>
                <a:pPr marL="0" indent="0">
                  <a:lnSpc>
                    <a:spcPct val="100000"/>
                  </a:lnSpc>
                  <a:spcBef>
                    <a:spcPts val="0"/>
                  </a:spcBef>
                  <a:buNone/>
                  <a:defRPr/>
                </a:pPr>
                <a:endParaRPr lang="en-US" sz="4000" baseline="-25000" dirty="0">
                  <a:solidFill>
                    <a:srgbClr val="000000"/>
                  </a:solidFill>
                  <a:latin typeface="Arial"/>
                </a:endParaRPr>
              </a:p>
              <a:p>
                <a:pPr marL="0" indent="0">
                  <a:buNone/>
                </a:pPr>
                <a:r>
                  <a:rPr lang="en-US" sz="4400" dirty="0"/>
                  <a:t>  </a:t>
                </a:r>
                <a:endParaRPr lang="en-US" sz="4400" baseline="30000" dirty="0"/>
              </a:p>
              <a:p>
                <a:pPr marL="0" indent="0">
                  <a:buNone/>
                </a:pPr>
                <a:endParaRPr lang="en-US" sz="4400" baseline="30000" dirty="0"/>
              </a:p>
              <a:p>
                <a:pPr marL="0" indent="0">
                  <a:buNone/>
                </a:pPr>
                <a:r>
                  <a:rPr lang="en-US" sz="5400" noProof="0" dirty="0">
                    <a:latin typeface="Calibri" panose="020F0502020204030204" pitchFamily="34" charset="0"/>
                    <a:cs typeface="Calibri" panose="020F0502020204030204" pitchFamily="34" charset="0"/>
                  </a:rPr>
                  <a:t>V</a:t>
                </a:r>
                <a:r>
                  <a:rPr lang="en-US" sz="5400" baseline="-25000" noProof="0" dirty="0">
                    <a:latin typeface="Calibri" panose="020F0502020204030204" pitchFamily="34" charset="0"/>
                    <a:cs typeface="Calibri" panose="020F0502020204030204" pitchFamily="34" charset="0"/>
                  </a:rPr>
                  <a:t>f</a:t>
                </a:r>
                <a:r>
                  <a:rPr lang="en-US" sz="5400" dirty="0">
                    <a:latin typeface="Calibri" panose="020F0502020204030204" pitchFamily="34" charset="0"/>
                    <a:cs typeface="Calibri" panose="020F0502020204030204" pitchFamily="34" charset="0"/>
                  </a:rPr>
                  <a:t> = at + V</a:t>
                </a:r>
                <a:r>
                  <a:rPr lang="en-US" sz="5400" baseline="-25000" dirty="0">
                    <a:latin typeface="Calibri" panose="020F0502020204030204" pitchFamily="34" charset="0"/>
                    <a:cs typeface="Calibri" panose="020F0502020204030204" pitchFamily="34" charset="0"/>
                  </a:rPr>
                  <a:t>i</a:t>
                </a:r>
              </a:p>
            </p:txBody>
          </p:sp>
        </mc:Choice>
        <mc:Fallback>
          <p:sp>
            <p:nvSpPr>
              <p:cNvPr id="3" name="Content Placeholder 2">
                <a:extLst>
                  <a:ext uri="{FF2B5EF4-FFF2-40B4-BE49-F238E27FC236}">
                    <a16:creationId xmlns:a16="http://schemas.microsoft.com/office/drawing/2014/main" id="{93574B85-F0F0-464B-B6A3-A1A4770F2124}"/>
                  </a:ext>
                </a:extLst>
              </p:cNvPr>
              <p:cNvSpPr>
                <a:spLocks noGrp="1" noRot="1" noChangeAspect="1" noMove="1" noResize="1" noEditPoints="1" noAdjustHandles="1" noChangeArrowheads="1" noChangeShapeType="1" noTextEdit="1"/>
              </p:cNvSpPr>
              <p:nvPr>
                <p:ph sz="half" idx="1"/>
              </p:nvPr>
            </p:nvSpPr>
            <p:spPr>
              <a:xfrm>
                <a:off x="838200" y="1870595"/>
                <a:ext cx="5181600" cy="4351338"/>
              </a:xfrm>
              <a:blipFill>
                <a:blip r:embed="rId2"/>
                <a:stretch>
                  <a:fillRect l="-6353" t="-420" b="-6863"/>
                </a:stretch>
              </a:blipFill>
            </p:spPr>
            <p:txBody>
              <a:bodyPr/>
              <a:lstStyle/>
              <a:p>
                <a:r>
                  <a:rPr lang="en-US">
                    <a:noFill/>
                  </a:rPr>
                  <a:t> </a:t>
                </a:r>
              </a:p>
            </p:txBody>
          </p:sp>
        </mc:Fallback>
      </mc:AlternateContent>
      <p:sp>
        <p:nvSpPr>
          <p:cNvPr id="4" name="Content Placeholder 3">
            <a:extLst>
              <a:ext uri="{FF2B5EF4-FFF2-40B4-BE49-F238E27FC236}">
                <a16:creationId xmlns:a16="http://schemas.microsoft.com/office/drawing/2014/main" id="{BDAD8019-8C19-47D7-9969-3D42C7B6C40A}"/>
              </a:ext>
            </a:extLst>
          </p:cNvPr>
          <p:cNvSpPr>
            <a:spLocks noGrp="1"/>
          </p:cNvSpPr>
          <p:nvPr>
            <p:ph sz="half" idx="2"/>
          </p:nvPr>
        </p:nvSpPr>
        <p:spPr/>
        <p:txBody>
          <a:bodyPr>
            <a:normAutofit/>
          </a:bodyPr>
          <a:lstStyle/>
          <a:p>
            <a:r>
              <a:rPr lang="en-US" sz="4000" dirty="0"/>
              <a:t>Step 1 – Multiply both sides by t – time</a:t>
            </a:r>
          </a:p>
          <a:p>
            <a:r>
              <a:rPr lang="en-US" sz="4000" dirty="0"/>
              <a:t>Step 2 – add V</a:t>
            </a:r>
            <a:r>
              <a:rPr lang="en-US" sz="4000" baseline="-25000" dirty="0"/>
              <a:t>i</a:t>
            </a:r>
            <a:r>
              <a:rPr lang="en-US" sz="4000" dirty="0"/>
              <a:t> – initial velocity to both sides</a:t>
            </a:r>
          </a:p>
        </p:txBody>
      </p:sp>
      <p:sp>
        <p:nvSpPr>
          <p:cNvPr id="8" name="TextBox 7">
            <a:extLst>
              <a:ext uri="{FF2B5EF4-FFF2-40B4-BE49-F238E27FC236}">
                <a16:creationId xmlns:a16="http://schemas.microsoft.com/office/drawing/2014/main" id="{CA5B17A4-2EEF-462C-9DC8-5C5BCF7BE511}"/>
              </a:ext>
            </a:extLst>
          </p:cNvPr>
          <p:cNvSpPr txBox="1"/>
          <p:nvPr/>
        </p:nvSpPr>
        <p:spPr>
          <a:xfrm>
            <a:off x="3918308" y="1798278"/>
            <a:ext cx="804552" cy="769441"/>
          </a:xfrm>
          <a:prstGeom prst="rect">
            <a:avLst/>
          </a:prstGeom>
          <a:noFill/>
        </p:spPr>
        <p:txBody>
          <a:bodyPr wrap="square" rtlCol="0">
            <a:spAutoFit/>
          </a:bodyPr>
          <a:lstStyle/>
          <a:p>
            <a:r>
              <a:rPr lang="en-US" sz="4400" dirty="0"/>
              <a:t>(t)</a:t>
            </a:r>
          </a:p>
        </p:txBody>
      </p:sp>
      <p:sp>
        <p:nvSpPr>
          <p:cNvPr id="9" name="TextBox 8">
            <a:extLst>
              <a:ext uri="{FF2B5EF4-FFF2-40B4-BE49-F238E27FC236}">
                <a16:creationId xmlns:a16="http://schemas.microsoft.com/office/drawing/2014/main" id="{0ABA6805-89B8-482F-8C99-967A1B491B2C}"/>
              </a:ext>
            </a:extLst>
          </p:cNvPr>
          <p:cNvSpPr txBox="1"/>
          <p:nvPr/>
        </p:nvSpPr>
        <p:spPr>
          <a:xfrm>
            <a:off x="585826" y="2095475"/>
            <a:ext cx="955316" cy="769441"/>
          </a:xfrm>
          <a:prstGeom prst="rect">
            <a:avLst/>
          </a:prstGeom>
          <a:noFill/>
        </p:spPr>
        <p:txBody>
          <a:bodyPr wrap="square" rtlCol="0">
            <a:spAutoFit/>
          </a:bodyPr>
          <a:lstStyle/>
          <a:p>
            <a:r>
              <a:rPr lang="en-US" sz="4400" dirty="0"/>
              <a:t>(</a:t>
            </a:r>
            <a:r>
              <a:rPr lang="en-US" sz="4400" dirty="0">
                <a:latin typeface="Arial" panose="020B0604020202020204" pitchFamily="34" charset="0"/>
                <a:cs typeface="Arial" panose="020B0604020202020204" pitchFamily="34" charset="0"/>
              </a:rPr>
              <a:t>t</a:t>
            </a:r>
            <a:r>
              <a:rPr lang="en-US" sz="4400" dirty="0"/>
              <a:t>)</a:t>
            </a:r>
          </a:p>
        </p:txBody>
      </p:sp>
      <p:cxnSp>
        <p:nvCxnSpPr>
          <p:cNvPr id="12" name="Straight Connector 11">
            <a:extLst>
              <a:ext uri="{FF2B5EF4-FFF2-40B4-BE49-F238E27FC236}">
                <a16:creationId xmlns:a16="http://schemas.microsoft.com/office/drawing/2014/main" id="{372A6504-57B4-45B7-8182-EBD147AB9AE8}"/>
              </a:ext>
            </a:extLst>
          </p:cNvPr>
          <p:cNvCxnSpPr>
            <a:cxnSpLocks/>
          </p:cNvCxnSpPr>
          <p:nvPr/>
        </p:nvCxnSpPr>
        <p:spPr>
          <a:xfrm flipV="1">
            <a:off x="4135233" y="1979103"/>
            <a:ext cx="218661" cy="617317"/>
          </a:xfrm>
          <a:prstGeom prst="line">
            <a:avLst/>
          </a:prstGeom>
          <a:ln w="79375"/>
        </p:spPr>
        <p:style>
          <a:lnRef idx="1">
            <a:schemeClr val="accent2"/>
          </a:lnRef>
          <a:fillRef idx="0">
            <a:schemeClr val="accent2"/>
          </a:fillRef>
          <a:effectRef idx="0">
            <a:schemeClr val="accent2"/>
          </a:effectRef>
          <a:fontRef idx="minor">
            <a:schemeClr val="tx1"/>
          </a:fontRef>
        </p:style>
      </p:cxnSp>
      <p:cxnSp>
        <p:nvCxnSpPr>
          <p:cNvPr id="15" name="Straight Connector 14">
            <a:extLst>
              <a:ext uri="{FF2B5EF4-FFF2-40B4-BE49-F238E27FC236}">
                <a16:creationId xmlns:a16="http://schemas.microsoft.com/office/drawing/2014/main" id="{2EF6F16A-2AC8-4EA6-8E95-B624D05FD773}"/>
              </a:ext>
            </a:extLst>
          </p:cNvPr>
          <p:cNvCxnSpPr>
            <a:cxnSpLocks/>
          </p:cNvCxnSpPr>
          <p:nvPr/>
        </p:nvCxnSpPr>
        <p:spPr>
          <a:xfrm flipV="1">
            <a:off x="2983138" y="2480195"/>
            <a:ext cx="480391" cy="791979"/>
          </a:xfrm>
          <a:prstGeom prst="line">
            <a:avLst/>
          </a:prstGeom>
          <a:ln w="79375"/>
        </p:spPr>
        <p:style>
          <a:lnRef idx="1">
            <a:schemeClr val="accent2"/>
          </a:lnRef>
          <a:fillRef idx="0">
            <a:schemeClr val="accent2"/>
          </a:fillRef>
          <a:effectRef idx="0">
            <a:schemeClr val="accent2"/>
          </a:effectRef>
          <a:fontRef idx="minor">
            <a:schemeClr val="tx1"/>
          </a:fontRef>
        </p:style>
      </p:cxnSp>
      <p:sp>
        <p:nvSpPr>
          <p:cNvPr id="5" name="TextBox 4">
            <a:extLst>
              <a:ext uri="{FF2B5EF4-FFF2-40B4-BE49-F238E27FC236}">
                <a16:creationId xmlns:a16="http://schemas.microsoft.com/office/drawing/2014/main" id="{5529EFA6-CD27-45AF-A5B5-F3AA0B2A63D8}"/>
              </a:ext>
            </a:extLst>
          </p:cNvPr>
          <p:cNvSpPr txBox="1"/>
          <p:nvPr/>
        </p:nvSpPr>
        <p:spPr>
          <a:xfrm>
            <a:off x="5084516" y="3272174"/>
            <a:ext cx="1429959" cy="923330"/>
          </a:xfrm>
          <a:prstGeom prst="rect">
            <a:avLst/>
          </a:prstGeom>
          <a:noFill/>
        </p:spPr>
        <p:txBody>
          <a:bodyPr wrap="square" rtlCol="0">
            <a:spAutoFit/>
          </a:bodyPr>
          <a:lstStyle/>
          <a:p>
            <a:r>
              <a:rPr lang="en-US" sz="5400" dirty="0"/>
              <a:t>+</a:t>
            </a:r>
            <a:r>
              <a:rPr lang="en-US" sz="5400" dirty="0">
                <a:latin typeface="Arial" panose="020B0604020202020204" pitchFamily="34" charset="0"/>
                <a:cs typeface="Arial" panose="020B0604020202020204" pitchFamily="34" charset="0"/>
              </a:rPr>
              <a:t>V</a:t>
            </a:r>
            <a:r>
              <a:rPr lang="en-US" sz="5400" baseline="-25000" dirty="0">
                <a:latin typeface="Arial" panose="020B0604020202020204" pitchFamily="34" charset="0"/>
                <a:cs typeface="Arial" panose="020B0604020202020204" pitchFamily="34" charset="0"/>
              </a:rPr>
              <a:t>i</a:t>
            </a:r>
          </a:p>
        </p:txBody>
      </p:sp>
      <p:pic>
        <p:nvPicPr>
          <p:cNvPr id="6" name="Picture 5">
            <a:extLst>
              <a:ext uri="{FF2B5EF4-FFF2-40B4-BE49-F238E27FC236}">
                <a16:creationId xmlns:a16="http://schemas.microsoft.com/office/drawing/2014/main" id="{1FAA680D-53F1-4B7F-90DF-C3D5203FABCC}"/>
              </a:ext>
            </a:extLst>
          </p:cNvPr>
          <p:cNvPicPr>
            <a:picLocks noChangeAspect="1"/>
          </p:cNvPicPr>
          <p:nvPr/>
        </p:nvPicPr>
        <p:blipFill>
          <a:blip r:embed="rId3"/>
          <a:stretch>
            <a:fillRect/>
          </a:stretch>
        </p:blipFill>
        <p:spPr>
          <a:xfrm>
            <a:off x="1202952" y="3089796"/>
            <a:ext cx="1780186" cy="1481456"/>
          </a:xfrm>
          <a:prstGeom prst="rect">
            <a:avLst/>
          </a:prstGeom>
        </p:spPr>
      </p:pic>
      <p:cxnSp>
        <p:nvCxnSpPr>
          <p:cNvPr id="11" name="Straight Connector 10">
            <a:extLst>
              <a:ext uri="{FF2B5EF4-FFF2-40B4-BE49-F238E27FC236}">
                <a16:creationId xmlns:a16="http://schemas.microsoft.com/office/drawing/2014/main" id="{8E55CE50-B342-4A63-90BF-8AB3F8E7717C}"/>
              </a:ext>
            </a:extLst>
          </p:cNvPr>
          <p:cNvCxnSpPr>
            <a:cxnSpLocks/>
          </p:cNvCxnSpPr>
          <p:nvPr/>
        </p:nvCxnSpPr>
        <p:spPr>
          <a:xfrm flipV="1">
            <a:off x="4287730" y="3429000"/>
            <a:ext cx="480391" cy="791979"/>
          </a:xfrm>
          <a:prstGeom prst="line">
            <a:avLst/>
          </a:prstGeom>
          <a:ln w="79375"/>
        </p:spPr>
        <p:style>
          <a:lnRef idx="1">
            <a:schemeClr val="accent2"/>
          </a:lnRef>
          <a:fillRef idx="0">
            <a:schemeClr val="accent2"/>
          </a:fillRef>
          <a:effectRef idx="0">
            <a:schemeClr val="accent2"/>
          </a:effectRef>
          <a:fontRef idx="minor">
            <a:schemeClr val="tx1"/>
          </a:fontRef>
        </p:style>
      </p:cxnSp>
      <p:cxnSp>
        <p:nvCxnSpPr>
          <p:cNvPr id="13" name="Straight Connector 12">
            <a:extLst>
              <a:ext uri="{FF2B5EF4-FFF2-40B4-BE49-F238E27FC236}">
                <a16:creationId xmlns:a16="http://schemas.microsoft.com/office/drawing/2014/main" id="{E2F5C826-DE37-419B-9B09-E78466639151}"/>
              </a:ext>
            </a:extLst>
          </p:cNvPr>
          <p:cNvCxnSpPr>
            <a:cxnSpLocks/>
          </p:cNvCxnSpPr>
          <p:nvPr/>
        </p:nvCxnSpPr>
        <p:spPr>
          <a:xfrm flipV="1">
            <a:off x="5626852" y="3363937"/>
            <a:ext cx="480391" cy="791979"/>
          </a:xfrm>
          <a:prstGeom prst="line">
            <a:avLst/>
          </a:prstGeom>
          <a:ln w="79375"/>
        </p:spPr>
        <p:style>
          <a:lnRef idx="1">
            <a:schemeClr val="accent2"/>
          </a:lnRef>
          <a:fillRef idx="0">
            <a:schemeClr val="accent2"/>
          </a:fillRef>
          <a:effectRef idx="0">
            <a:schemeClr val="accent2"/>
          </a:effectRef>
          <a:fontRef idx="minor">
            <a:schemeClr val="tx1"/>
          </a:fontRef>
        </p:style>
      </p:cxnSp>
      <p:sp>
        <p:nvSpPr>
          <p:cNvPr id="7" name="TextBox 6">
            <a:extLst>
              <a:ext uri="{FF2B5EF4-FFF2-40B4-BE49-F238E27FC236}">
                <a16:creationId xmlns:a16="http://schemas.microsoft.com/office/drawing/2014/main" id="{941D1D0C-BDED-4ACA-B1D7-3561E8D07CAC}"/>
              </a:ext>
            </a:extLst>
          </p:cNvPr>
          <p:cNvSpPr txBox="1"/>
          <p:nvPr/>
        </p:nvSpPr>
        <p:spPr>
          <a:xfrm>
            <a:off x="873050" y="3295909"/>
            <a:ext cx="4248461"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altLang="en-US" sz="5400" b="0" i="0" u="none" strike="noStrike" kern="0" cap="none" spc="0" normalizeH="0" baseline="0" noProof="0" dirty="0">
                <a:ln>
                  <a:noFill/>
                </a:ln>
                <a:solidFill>
                  <a:srgbClr val="000000"/>
                </a:solidFill>
                <a:effectLst/>
                <a:uLnTx/>
                <a:uFillTx/>
                <a:latin typeface="Arial"/>
                <a:ea typeface="+mn-ea"/>
                <a:cs typeface="+mn-cs"/>
              </a:rPr>
              <a:t>at      = V</a:t>
            </a:r>
            <a:r>
              <a:rPr kumimoji="0" lang="en-US" altLang="en-US" sz="5400" b="0" i="0" u="none" strike="noStrike" kern="0" cap="none" spc="0" normalizeH="0" baseline="-25000" noProof="0" dirty="0">
                <a:ln>
                  <a:noFill/>
                </a:ln>
                <a:solidFill>
                  <a:srgbClr val="000000"/>
                </a:solidFill>
                <a:effectLst/>
                <a:uLnTx/>
                <a:uFillTx/>
                <a:latin typeface="Arial"/>
                <a:ea typeface="+mn-ea"/>
                <a:cs typeface="+mn-cs"/>
              </a:rPr>
              <a:t>f</a:t>
            </a:r>
            <a:r>
              <a:rPr kumimoji="0" lang="en-US" altLang="en-US" sz="5400" b="0" i="0" u="none" strike="noStrike" kern="0" cap="none" spc="0" normalizeH="0" baseline="0" noProof="0" dirty="0">
                <a:ln>
                  <a:noFill/>
                </a:ln>
                <a:solidFill>
                  <a:srgbClr val="000000"/>
                </a:solidFill>
                <a:effectLst/>
                <a:uLnTx/>
                <a:uFillTx/>
                <a:latin typeface="Arial"/>
                <a:ea typeface="+mn-ea"/>
                <a:cs typeface="+mn-cs"/>
              </a:rPr>
              <a:t> - V</a:t>
            </a:r>
            <a:r>
              <a:rPr kumimoji="0" lang="en-US" altLang="en-US" sz="5400" b="0" i="0" u="none" strike="noStrike" kern="0" cap="none" spc="0" normalizeH="0" baseline="-25000" noProof="0" dirty="0">
                <a:ln>
                  <a:noFill/>
                </a:ln>
                <a:solidFill>
                  <a:srgbClr val="000000"/>
                </a:solidFill>
                <a:effectLst/>
                <a:uLnTx/>
                <a:uFillTx/>
                <a:latin typeface="Arial"/>
                <a:ea typeface="+mn-ea"/>
                <a:cs typeface="+mn-cs"/>
              </a:rPr>
              <a:t>i</a:t>
            </a:r>
            <a:endParaRPr kumimoji="0" lang="en-US" sz="4000" b="0" i="0" u="none" strike="noStrike" kern="1200" cap="none" spc="0" normalizeH="0" baseline="-25000" noProof="0" dirty="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3083429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additive="base">
                                        <p:cTn id="15" dur="500" fill="hold"/>
                                        <p:tgtEl>
                                          <p:spTgt spid="8"/>
                                        </p:tgtEl>
                                        <p:attrNameLst>
                                          <p:attrName>ppt_x</p:attrName>
                                        </p:attrNameLst>
                                      </p:cBhvr>
                                      <p:tavLst>
                                        <p:tav tm="0">
                                          <p:val>
                                            <p:strVal val="#ppt_x"/>
                                          </p:val>
                                        </p:tav>
                                        <p:tav tm="100000">
                                          <p:val>
                                            <p:strVal val="#ppt_x"/>
                                          </p:val>
                                        </p:tav>
                                      </p:tavLst>
                                    </p:anim>
                                    <p:anim calcmode="lin" valueType="num">
                                      <p:cBhvr additive="base">
                                        <p:cTn id="16" dur="500" fill="hold"/>
                                        <p:tgtEl>
                                          <p:spTgt spid="8"/>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5"/>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11"/>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13"/>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uiExpand="1" build="p"/>
      <p:bldP spid="8" grpId="0"/>
      <p:bldP spid="9" grpId="0"/>
      <p:bldP spid="5" grpId="0"/>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D1B11-E8E3-4B27-A491-9BD947FF34BC}"/>
              </a:ext>
            </a:extLst>
          </p:cNvPr>
          <p:cNvSpPr>
            <a:spLocks noGrp="1"/>
          </p:cNvSpPr>
          <p:nvPr>
            <p:ph type="title"/>
          </p:nvPr>
        </p:nvSpPr>
        <p:spPr>
          <a:solidFill>
            <a:srgbClr val="C00000"/>
          </a:solidFill>
        </p:spPr>
        <p:txBody>
          <a:bodyPr/>
          <a:lstStyle/>
          <a:p>
            <a:pPr algn="ctr"/>
            <a:r>
              <a:rPr lang="en-US" b="1" dirty="0">
                <a:solidFill>
                  <a:schemeClr val="bg1"/>
                </a:solidFill>
              </a:rPr>
              <a:t>Solve for Initial Velocity (V</a:t>
            </a:r>
            <a:r>
              <a:rPr lang="en-US" b="1" kern="0" baseline="-25000" dirty="0">
                <a:solidFill>
                  <a:schemeClr val="bg1"/>
                </a:solidFill>
                <a:latin typeface="Arial"/>
              </a:rPr>
              <a:t>i</a:t>
            </a:r>
            <a:r>
              <a:rPr lang="en-US" b="1" dirty="0">
                <a:solidFill>
                  <a:schemeClr val="bg1"/>
                </a:solidFill>
              </a:rPr>
              <a:t>)</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93574B85-F0F0-464B-B6A3-A1A4770F2124}"/>
                  </a:ext>
                </a:extLst>
              </p:cNvPr>
              <p:cNvSpPr>
                <a:spLocks noGrp="1"/>
              </p:cNvSpPr>
              <p:nvPr>
                <p:ph sz="half" idx="1"/>
              </p:nvPr>
            </p:nvSpPr>
            <p:spPr>
              <a:xfrm>
                <a:off x="838200" y="1870595"/>
                <a:ext cx="5181600" cy="4351338"/>
              </a:xfrm>
            </p:spPr>
            <p:txBody>
              <a:bodyPr>
                <a:normAutofit/>
              </a:bodyPr>
              <a:lstStyle/>
              <a:p>
                <a:pPr marL="0" lvl="0" indent="0">
                  <a:lnSpc>
                    <a:spcPct val="100000"/>
                  </a:lnSpc>
                  <a:spcBef>
                    <a:spcPts val="0"/>
                  </a:spcBef>
                  <a:buNone/>
                  <a:defRPr/>
                </a:pPr>
                <a:r>
                  <a:rPr lang="en-US" altLang="en-US" sz="5400" kern="0" dirty="0">
                    <a:solidFill>
                      <a:srgbClr val="000000"/>
                    </a:solidFill>
                    <a:latin typeface="Arial"/>
                  </a:rPr>
                  <a:t>  a = </a:t>
                </a:r>
                <a14:m>
                  <m:oMath xmlns:m="http://schemas.openxmlformats.org/officeDocument/2006/math">
                    <m:f>
                      <m:fPr>
                        <m:ctrlPr>
                          <a:rPr lang="en-US" altLang="en-US" sz="5400" i="1" kern="0">
                            <a:solidFill>
                              <a:srgbClr val="000000"/>
                            </a:solidFill>
                            <a:latin typeface="Cambria Math" panose="02040503050406030204" pitchFamily="18" charset="0"/>
                          </a:rPr>
                        </m:ctrlPr>
                      </m:fPr>
                      <m:num>
                        <m:r>
                          <a:rPr lang="en-US" altLang="en-US" sz="5400" i="1" kern="0">
                            <a:solidFill>
                              <a:srgbClr val="000000"/>
                            </a:solidFill>
                            <a:latin typeface="Cambria Math" panose="02040503050406030204" pitchFamily="18" charset="0"/>
                          </a:rPr>
                          <m:t>𝑉</m:t>
                        </m:r>
                        <m:r>
                          <a:rPr lang="en-US" altLang="en-US" sz="5400" i="1" kern="0" baseline="-25000">
                            <a:solidFill>
                              <a:srgbClr val="000000"/>
                            </a:solidFill>
                            <a:latin typeface="Cambria Math" panose="02040503050406030204" pitchFamily="18" charset="0"/>
                          </a:rPr>
                          <m:t>𝑓</m:t>
                        </m:r>
                        <m:r>
                          <a:rPr lang="en-US" altLang="en-US" sz="5400" i="1" kern="0">
                            <a:solidFill>
                              <a:srgbClr val="000000"/>
                            </a:solidFill>
                            <a:latin typeface="Cambria Math" panose="02040503050406030204" pitchFamily="18" charset="0"/>
                          </a:rPr>
                          <m:t>−</m:t>
                        </m:r>
                        <m:r>
                          <a:rPr lang="en-US" altLang="en-US" sz="5400" i="1" kern="0">
                            <a:solidFill>
                              <a:srgbClr val="000000"/>
                            </a:solidFill>
                            <a:latin typeface="Cambria Math" panose="02040503050406030204" pitchFamily="18" charset="0"/>
                          </a:rPr>
                          <m:t>𝑉𝑖</m:t>
                        </m:r>
                      </m:num>
                      <m:den>
                        <m:r>
                          <a:rPr lang="en-US" altLang="en-US" sz="5400" i="1" kern="0">
                            <a:solidFill>
                              <a:srgbClr val="000000"/>
                            </a:solidFill>
                            <a:latin typeface="Cambria Math" panose="02040503050406030204" pitchFamily="18" charset="0"/>
                          </a:rPr>
                          <m:t>𝑇</m:t>
                        </m:r>
                      </m:den>
                    </m:f>
                  </m:oMath>
                </a14:m>
                <a:endParaRPr lang="en-US" sz="4000" dirty="0">
                  <a:solidFill>
                    <a:srgbClr val="000000"/>
                  </a:solidFill>
                  <a:latin typeface="Arial"/>
                </a:endParaRPr>
              </a:p>
              <a:p>
                <a:pPr marL="0" lvl="0" indent="0">
                  <a:lnSpc>
                    <a:spcPct val="100000"/>
                  </a:lnSpc>
                  <a:spcBef>
                    <a:spcPts val="0"/>
                  </a:spcBef>
                  <a:buNone/>
                </a:pPr>
                <a:r>
                  <a:rPr lang="en-US" altLang="en-US" sz="3200" baseline="30000" dirty="0"/>
                  <a:t>	</a:t>
                </a:r>
                <a:endParaRPr lang="en-US" altLang="en-US" sz="3200" dirty="0"/>
              </a:p>
              <a:p>
                <a:pPr marL="0" indent="0">
                  <a:lnSpc>
                    <a:spcPct val="100000"/>
                  </a:lnSpc>
                  <a:spcBef>
                    <a:spcPts val="0"/>
                  </a:spcBef>
                  <a:buNone/>
                  <a:defRPr/>
                </a:pPr>
                <a:endParaRPr lang="en-US" sz="4000" baseline="-25000" dirty="0">
                  <a:solidFill>
                    <a:srgbClr val="000000"/>
                  </a:solidFill>
                  <a:latin typeface="Arial"/>
                </a:endParaRPr>
              </a:p>
            </p:txBody>
          </p:sp>
        </mc:Choice>
        <mc:Fallback xmlns="">
          <p:sp>
            <p:nvSpPr>
              <p:cNvPr id="3" name="Content Placeholder 2">
                <a:extLst>
                  <a:ext uri="{FF2B5EF4-FFF2-40B4-BE49-F238E27FC236}">
                    <a16:creationId xmlns:a16="http://schemas.microsoft.com/office/drawing/2014/main" id="{93574B85-F0F0-464B-B6A3-A1A4770F2124}"/>
                  </a:ext>
                </a:extLst>
              </p:cNvPr>
              <p:cNvSpPr>
                <a:spLocks noGrp="1" noRot="1" noChangeAspect="1" noMove="1" noResize="1" noEditPoints="1" noAdjustHandles="1" noChangeArrowheads="1" noChangeShapeType="1" noTextEdit="1"/>
              </p:cNvSpPr>
              <p:nvPr>
                <p:ph sz="half" idx="1"/>
              </p:nvPr>
            </p:nvSpPr>
            <p:spPr>
              <a:xfrm>
                <a:off x="838200" y="1870595"/>
                <a:ext cx="5181600" cy="4351338"/>
              </a:xfrm>
              <a:blipFill>
                <a:blip r:embed="rId2"/>
                <a:stretch>
                  <a:fillRect/>
                </a:stretch>
              </a:blipFill>
            </p:spPr>
            <p:txBody>
              <a:bodyPr/>
              <a:lstStyle/>
              <a:p>
                <a:r>
                  <a:rPr lang="en-US">
                    <a:noFill/>
                  </a:rPr>
                  <a:t> </a:t>
                </a:r>
              </a:p>
            </p:txBody>
          </p:sp>
        </mc:Fallback>
      </mc:AlternateContent>
      <p:sp>
        <p:nvSpPr>
          <p:cNvPr id="4" name="Content Placeholder 3">
            <a:extLst>
              <a:ext uri="{FF2B5EF4-FFF2-40B4-BE49-F238E27FC236}">
                <a16:creationId xmlns:a16="http://schemas.microsoft.com/office/drawing/2014/main" id="{BDAD8019-8C19-47D7-9969-3D42C7B6C40A}"/>
              </a:ext>
            </a:extLst>
          </p:cNvPr>
          <p:cNvSpPr>
            <a:spLocks noGrp="1"/>
          </p:cNvSpPr>
          <p:nvPr>
            <p:ph sz="half" idx="2"/>
          </p:nvPr>
        </p:nvSpPr>
        <p:spPr/>
        <p:txBody>
          <a:bodyPr>
            <a:normAutofit/>
          </a:bodyPr>
          <a:lstStyle/>
          <a:p>
            <a:r>
              <a:rPr lang="en-US" sz="4000" dirty="0"/>
              <a:t>Step 1 – Multiply both sides by t – time</a:t>
            </a:r>
          </a:p>
          <a:p>
            <a:r>
              <a:rPr lang="en-US" sz="4000" dirty="0"/>
              <a:t>Step 2 – add Vi – initial velocity to both sides</a:t>
            </a:r>
          </a:p>
          <a:p>
            <a:r>
              <a:rPr lang="en-US" sz="4000" dirty="0"/>
              <a:t>Step 3 – subtract- at from both sides</a:t>
            </a:r>
          </a:p>
        </p:txBody>
      </p:sp>
      <p:sp>
        <p:nvSpPr>
          <p:cNvPr id="8" name="TextBox 7">
            <a:extLst>
              <a:ext uri="{FF2B5EF4-FFF2-40B4-BE49-F238E27FC236}">
                <a16:creationId xmlns:a16="http://schemas.microsoft.com/office/drawing/2014/main" id="{CA5B17A4-2EEF-462C-9DC8-5C5BCF7BE511}"/>
              </a:ext>
            </a:extLst>
          </p:cNvPr>
          <p:cNvSpPr txBox="1"/>
          <p:nvPr/>
        </p:nvSpPr>
        <p:spPr>
          <a:xfrm>
            <a:off x="3918308" y="1798278"/>
            <a:ext cx="804552" cy="769441"/>
          </a:xfrm>
          <a:prstGeom prst="rect">
            <a:avLst/>
          </a:prstGeom>
          <a:noFill/>
        </p:spPr>
        <p:txBody>
          <a:bodyPr wrap="square" rtlCol="0">
            <a:spAutoFit/>
          </a:bodyPr>
          <a:lstStyle/>
          <a:p>
            <a:r>
              <a:rPr lang="en-US" sz="4400" dirty="0"/>
              <a:t>(t)</a:t>
            </a:r>
          </a:p>
        </p:txBody>
      </p:sp>
      <p:sp>
        <p:nvSpPr>
          <p:cNvPr id="9" name="TextBox 8">
            <a:extLst>
              <a:ext uri="{FF2B5EF4-FFF2-40B4-BE49-F238E27FC236}">
                <a16:creationId xmlns:a16="http://schemas.microsoft.com/office/drawing/2014/main" id="{0ABA6805-89B8-482F-8C99-967A1B491B2C}"/>
              </a:ext>
            </a:extLst>
          </p:cNvPr>
          <p:cNvSpPr txBox="1"/>
          <p:nvPr/>
        </p:nvSpPr>
        <p:spPr>
          <a:xfrm>
            <a:off x="585826" y="2095475"/>
            <a:ext cx="955316" cy="769441"/>
          </a:xfrm>
          <a:prstGeom prst="rect">
            <a:avLst/>
          </a:prstGeom>
          <a:noFill/>
        </p:spPr>
        <p:txBody>
          <a:bodyPr wrap="square" rtlCol="0">
            <a:spAutoFit/>
          </a:bodyPr>
          <a:lstStyle/>
          <a:p>
            <a:r>
              <a:rPr lang="en-US" sz="4400" dirty="0"/>
              <a:t>(</a:t>
            </a:r>
            <a:r>
              <a:rPr lang="en-US" sz="4400" dirty="0">
                <a:latin typeface="Arial" panose="020B0604020202020204" pitchFamily="34" charset="0"/>
                <a:cs typeface="Arial" panose="020B0604020202020204" pitchFamily="34" charset="0"/>
              </a:rPr>
              <a:t>t</a:t>
            </a:r>
            <a:r>
              <a:rPr lang="en-US" sz="4400" dirty="0"/>
              <a:t>)</a:t>
            </a:r>
          </a:p>
        </p:txBody>
      </p:sp>
      <p:cxnSp>
        <p:nvCxnSpPr>
          <p:cNvPr id="12" name="Straight Connector 11">
            <a:extLst>
              <a:ext uri="{FF2B5EF4-FFF2-40B4-BE49-F238E27FC236}">
                <a16:creationId xmlns:a16="http://schemas.microsoft.com/office/drawing/2014/main" id="{372A6504-57B4-45B7-8182-EBD147AB9AE8}"/>
              </a:ext>
            </a:extLst>
          </p:cNvPr>
          <p:cNvCxnSpPr>
            <a:cxnSpLocks/>
          </p:cNvCxnSpPr>
          <p:nvPr/>
        </p:nvCxnSpPr>
        <p:spPr>
          <a:xfrm flipV="1">
            <a:off x="4135233" y="1979103"/>
            <a:ext cx="218661" cy="617317"/>
          </a:xfrm>
          <a:prstGeom prst="line">
            <a:avLst/>
          </a:prstGeom>
          <a:ln w="79375"/>
        </p:spPr>
        <p:style>
          <a:lnRef idx="1">
            <a:schemeClr val="accent2"/>
          </a:lnRef>
          <a:fillRef idx="0">
            <a:schemeClr val="accent2"/>
          </a:fillRef>
          <a:effectRef idx="0">
            <a:schemeClr val="accent2"/>
          </a:effectRef>
          <a:fontRef idx="minor">
            <a:schemeClr val="tx1"/>
          </a:fontRef>
        </p:style>
      </p:cxnSp>
      <p:cxnSp>
        <p:nvCxnSpPr>
          <p:cNvPr id="15" name="Straight Connector 14">
            <a:extLst>
              <a:ext uri="{FF2B5EF4-FFF2-40B4-BE49-F238E27FC236}">
                <a16:creationId xmlns:a16="http://schemas.microsoft.com/office/drawing/2014/main" id="{2EF6F16A-2AC8-4EA6-8E95-B624D05FD773}"/>
              </a:ext>
            </a:extLst>
          </p:cNvPr>
          <p:cNvCxnSpPr>
            <a:cxnSpLocks/>
          </p:cNvCxnSpPr>
          <p:nvPr/>
        </p:nvCxnSpPr>
        <p:spPr>
          <a:xfrm flipV="1">
            <a:off x="2983138" y="2480195"/>
            <a:ext cx="480391" cy="791979"/>
          </a:xfrm>
          <a:prstGeom prst="line">
            <a:avLst/>
          </a:prstGeom>
          <a:ln w="79375"/>
        </p:spPr>
        <p:style>
          <a:lnRef idx="1">
            <a:schemeClr val="accent2"/>
          </a:lnRef>
          <a:fillRef idx="0">
            <a:schemeClr val="accent2"/>
          </a:fillRef>
          <a:effectRef idx="0">
            <a:schemeClr val="accent2"/>
          </a:effectRef>
          <a:fontRef idx="minor">
            <a:schemeClr val="tx1"/>
          </a:fontRef>
        </p:style>
      </p:cxnSp>
      <p:sp>
        <p:nvSpPr>
          <p:cNvPr id="5" name="TextBox 4">
            <a:extLst>
              <a:ext uri="{FF2B5EF4-FFF2-40B4-BE49-F238E27FC236}">
                <a16:creationId xmlns:a16="http://schemas.microsoft.com/office/drawing/2014/main" id="{5529EFA6-CD27-45AF-A5B5-F3AA0B2A63D8}"/>
              </a:ext>
            </a:extLst>
          </p:cNvPr>
          <p:cNvSpPr txBox="1"/>
          <p:nvPr/>
        </p:nvSpPr>
        <p:spPr>
          <a:xfrm>
            <a:off x="5084516" y="3272174"/>
            <a:ext cx="1429959" cy="923330"/>
          </a:xfrm>
          <a:prstGeom prst="rect">
            <a:avLst/>
          </a:prstGeom>
          <a:noFill/>
        </p:spPr>
        <p:txBody>
          <a:bodyPr wrap="square" rtlCol="0">
            <a:spAutoFit/>
          </a:bodyPr>
          <a:lstStyle/>
          <a:p>
            <a:r>
              <a:rPr lang="en-US" sz="5400" dirty="0"/>
              <a:t>+</a:t>
            </a:r>
            <a:r>
              <a:rPr lang="en-US" sz="5400" dirty="0">
                <a:latin typeface="Arial" panose="020B0604020202020204" pitchFamily="34" charset="0"/>
                <a:cs typeface="Arial" panose="020B0604020202020204" pitchFamily="34" charset="0"/>
              </a:rPr>
              <a:t>V</a:t>
            </a:r>
            <a:r>
              <a:rPr lang="en-US" sz="5400" baseline="-25000" dirty="0">
                <a:latin typeface="Arial" panose="020B0604020202020204" pitchFamily="34" charset="0"/>
                <a:cs typeface="Arial" panose="020B0604020202020204" pitchFamily="34" charset="0"/>
              </a:rPr>
              <a:t>i</a:t>
            </a:r>
          </a:p>
        </p:txBody>
      </p:sp>
      <p:pic>
        <p:nvPicPr>
          <p:cNvPr id="6" name="Picture 5">
            <a:extLst>
              <a:ext uri="{FF2B5EF4-FFF2-40B4-BE49-F238E27FC236}">
                <a16:creationId xmlns:a16="http://schemas.microsoft.com/office/drawing/2014/main" id="{1FAA680D-53F1-4B7F-90DF-C3D5203FABCC}"/>
              </a:ext>
            </a:extLst>
          </p:cNvPr>
          <p:cNvPicPr>
            <a:picLocks noChangeAspect="1"/>
          </p:cNvPicPr>
          <p:nvPr/>
        </p:nvPicPr>
        <p:blipFill>
          <a:blip r:embed="rId3"/>
          <a:stretch>
            <a:fillRect/>
          </a:stretch>
        </p:blipFill>
        <p:spPr>
          <a:xfrm>
            <a:off x="1202952" y="3089796"/>
            <a:ext cx="1780186" cy="1481456"/>
          </a:xfrm>
          <a:prstGeom prst="rect">
            <a:avLst/>
          </a:prstGeom>
        </p:spPr>
      </p:pic>
      <p:cxnSp>
        <p:nvCxnSpPr>
          <p:cNvPr id="11" name="Straight Connector 10">
            <a:extLst>
              <a:ext uri="{FF2B5EF4-FFF2-40B4-BE49-F238E27FC236}">
                <a16:creationId xmlns:a16="http://schemas.microsoft.com/office/drawing/2014/main" id="{8E55CE50-B342-4A63-90BF-8AB3F8E7717C}"/>
              </a:ext>
            </a:extLst>
          </p:cNvPr>
          <p:cNvCxnSpPr>
            <a:cxnSpLocks/>
          </p:cNvCxnSpPr>
          <p:nvPr/>
        </p:nvCxnSpPr>
        <p:spPr>
          <a:xfrm flipV="1">
            <a:off x="4287730" y="3429000"/>
            <a:ext cx="480391" cy="791979"/>
          </a:xfrm>
          <a:prstGeom prst="line">
            <a:avLst/>
          </a:prstGeom>
          <a:ln w="79375"/>
        </p:spPr>
        <p:style>
          <a:lnRef idx="1">
            <a:schemeClr val="accent2"/>
          </a:lnRef>
          <a:fillRef idx="0">
            <a:schemeClr val="accent2"/>
          </a:fillRef>
          <a:effectRef idx="0">
            <a:schemeClr val="accent2"/>
          </a:effectRef>
          <a:fontRef idx="minor">
            <a:schemeClr val="tx1"/>
          </a:fontRef>
        </p:style>
      </p:cxnSp>
      <p:cxnSp>
        <p:nvCxnSpPr>
          <p:cNvPr id="13" name="Straight Connector 12">
            <a:extLst>
              <a:ext uri="{FF2B5EF4-FFF2-40B4-BE49-F238E27FC236}">
                <a16:creationId xmlns:a16="http://schemas.microsoft.com/office/drawing/2014/main" id="{E2F5C826-DE37-419B-9B09-E78466639151}"/>
              </a:ext>
            </a:extLst>
          </p:cNvPr>
          <p:cNvCxnSpPr>
            <a:cxnSpLocks/>
          </p:cNvCxnSpPr>
          <p:nvPr/>
        </p:nvCxnSpPr>
        <p:spPr>
          <a:xfrm flipV="1">
            <a:off x="5626852" y="3363937"/>
            <a:ext cx="480391" cy="791979"/>
          </a:xfrm>
          <a:prstGeom prst="line">
            <a:avLst/>
          </a:prstGeom>
          <a:ln w="79375"/>
        </p:spPr>
        <p:style>
          <a:lnRef idx="1">
            <a:schemeClr val="accent2"/>
          </a:lnRef>
          <a:fillRef idx="0">
            <a:schemeClr val="accent2"/>
          </a:fillRef>
          <a:effectRef idx="0">
            <a:schemeClr val="accent2"/>
          </a:effectRef>
          <a:fontRef idx="minor">
            <a:schemeClr val="tx1"/>
          </a:fontRef>
        </p:style>
      </p:cxnSp>
      <p:sp>
        <p:nvSpPr>
          <p:cNvPr id="7" name="TextBox 6">
            <a:extLst>
              <a:ext uri="{FF2B5EF4-FFF2-40B4-BE49-F238E27FC236}">
                <a16:creationId xmlns:a16="http://schemas.microsoft.com/office/drawing/2014/main" id="{941D1D0C-BDED-4ACA-B1D7-3561E8D07CAC}"/>
              </a:ext>
            </a:extLst>
          </p:cNvPr>
          <p:cNvSpPr txBox="1"/>
          <p:nvPr/>
        </p:nvSpPr>
        <p:spPr>
          <a:xfrm>
            <a:off x="873050" y="3295909"/>
            <a:ext cx="4248461"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altLang="en-US" sz="5400" b="0" i="0" u="none" strike="noStrike" kern="0" cap="none" spc="0" normalizeH="0" baseline="0" noProof="0" dirty="0">
                <a:ln>
                  <a:noFill/>
                </a:ln>
                <a:solidFill>
                  <a:srgbClr val="000000"/>
                </a:solidFill>
                <a:effectLst/>
                <a:uLnTx/>
                <a:uFillTx/>
                <a:latin typeface="Arial"/>
                <a:ea typeface="+mn-ea"/>
                <a:cs typeface="+mn-cs"/>
              </a:rPr>
              <a:t>at      = V</a:t>
            </a:r>
            <a:r>
              <a:rPr kumimoji="0" lang="en-US" altLang="en-US" sz="5400" b="0" i="0" u="none" strike="noStrike" kern="0" cap="none" spc="0" normalizeH="0" baseline="-25000" noProof="0" dirty="0">
                <a:ln>
                  <a:noFill/>
                </a:ln>
                <a:solidFill>
                  <a:srgbClr val="000000"/>
                </a:solidFill>
                <a:effectLst/>
                <a:uLnTx/>
                <a:uFillTx/>
                <a:latin typeface="Arial"/>
                <a:ea typeface="+mn-ea"/>
                <a:cs typeface="+mn-cs"/>
              </a:rPr>
              <a:t>f</a:t>
            </a:r>
            <a:r>
              <a:rPr kumimoji="0" lang="en-US" altLang="en-US" sz="5400" b="0" i="0" u="none" strike="noStrike" kern="0" cap="none" spc="0" normalizeH="0" baseline="0" noProof="0" dirty="0">
                <a:ln>
                  <a:noFill/>
                </a:ln>
                <a:solidFill>
                  <a:srgbClr val="000000"/>
                </a:solidFill>
                <a:effectLst/>
                <a:uLnTx/>
                <a:uFillTx/>
                <a:latin typeface="Arial"/>
                <a:ea typeface="+mn-ea"/>
                <a:cs typeface="+mn-cs"/>
              </a:rPr>
              <a:t> - V</a:t>
            </a:r>
            <a:r>
              <a:rPr kumimoji="0" lang="en-US" altLang="en-US" sz="5400" b="0" i="0" u="none" strike="noStrike" kern="0" cap="none" spc="0" normalizeH="0" baseline="-25000" noProof="0" dirty="0">
                <a:ln>
                  <a:noFill/>
                </a:ln>
                <a:solidFill>
                  <a:srgbClr val="000000"/>
                </a:solidFill>
                <a:effectLst/>
                <a:uLnTx/>
                <a:uFillTx/>
                <a:latin typeface="Arial"/>
                <a:ea typeface="+mn-ea"/>
                <a:cs typeface="+mn-cs"/>
              </a:rPr>
              <a:t>i</a:t>
            </a:r>
            <a:endParaRPr kumimoji="0" lang="en-US" sz="4000" b="0" i="0" u="none" strike="noStrike" kern="1200" cap="none" spc="0" normalizeH="0" baseline="-25000" noProof="0" dirty="0">
              <a:ln>
                <a:noFill/>
              </a:ln>
              <a:solidFill>
                <a:srgbClr val="000000"/>
              </a:solidFill>
              <a:effectLst/>
              <a:uLnTx/>
              <a:uFillTx/>
              <a:latin typeface="Arial"/>
              <a:ea typeface="+mn-ea"/>
              <a:cs typeface="+mn-cs"/>
            </a:endParaRPr>
          </a:p>
        </p:txBody>
      </p:sp>
      <p:sp>
        <p:nvSpPr>
          <p:cNvPr id="14" name="TextBox 13">
            <a:extLst>
              <a:ext uri="{FF2B5EF4-FFF2-40B4-BE49-F238E27FC236}">
                <a16:creationId xmlns:a16="http://schemas.microsoft.com/office/drawing/2014/main" id="{2183BC1D-B544-43A4-907A-4C2B44C0F78A}"/>
              </a:ext>
            </a:extLst>
          </p:cNvPr>
          <p:cNvSpPr txBox="1"/>
          <p:nvPr/>
        </p:nvSpPr>
        <p:spPr>
          <a:xfrm>
            <a:off x="4830036" y="3971663"/>
            <a:ext cx="1429959" cy="923330"/>
          </a:xfrm>
          <a:prstGeom prst="rect">
            <a:avLst/>
          </a:prstGeom>
          <a:noFill/>
        </p:spPr>
        <p:txBody>
          <a:bodyPr wrap="square" rtlCol="0">
            <a:spAutoFit/>
          </a:bodyPr>
          <a:lstStyle/>
          <a:p>
            <a:r>
              <a:rPr lang="en-US" sz="5400" dirty="0"/>
              <a:t>-</a:t>
            </a:r>
            <a:r>
              <a:rPr lang="en-US" sz="5400" dirty="0">
                <a:latin typeface="Arial" panose="020B0604020202020204" pitchFamily="34" charset="0"/>
                <a:cs typeface="Arial" panose="020B0604020202020204" pitchFamily="34" charset="0"/>
              </a:rPr>
              <a:t>at</a:t>
            </a:r>
            <a:endParaRPr lang="en-US" sz="5400" baseline="-25000" dirty="0">
              <a:latin typeface="Arial" panose="020B0604020202020204" pitchFamily="34" charset="0"/>
              <a:cs typeface="Arial" panose="020B0604020202020204" pitchFamily="34" charset="0"/>
            </a:endParaRPr>
          </a:p>
        </p:txBody>
      </p:sp>
      <p:sp>
        <p:nvSpPr>
          <p:cNvPr id="16" name="TextBox 15">
            <a:extLst>
              <a:ext uri="{FF2B5EF4-FFF2-40B4-BE49-F238E27FC236}">
                <a16:creationId xmlns:a16="http://schemas.microsoft.com/office/drawing/2014/main" id="{47D5BBE1-6672-48B9-8FFF-21D54304D726}"/>
              </a:ext>
            </a:extLst>
          </p:cNvPr>
          <p:cNvSpPr txBox="1"/>
          <p:nvPr/>
        </p:nvSpPr>
        <p:spPr>
          <a:xfrm>
            <a:off x="1490496" y="4024099"/>
            <a:ext cx="1429959" cy="923330"/>
          </a:xfrm>
          <a:prstGeom prst="rect">
            <a:avLst/>
          </a:prstGeom>
          <a:noFill/>
        </p:spPr>
        <p:txBody>
          <a:bodyPr wrap="square" rtlCol="0">
            <a:spAutoFit/>
          </a:bodyPr>
          <a:lstStyle/>
          <a:p>
            <a:r>
              <a:rPr lang="en-US" sz="5400" dirty="0"/>
              <a:t>-</a:t>
            </a:r>
            <a:r>
              <a:rPr lang="en-US" sz="5400" dirty="0">
                <a:latin typeface="Arial" panose="020B0604020202020204" pitchFamily="34" charset="0"/>
                <a:cs typeface="Arial" panose="020B0604020202020204" pitchFamily="34" charset="0"/>
              </a:rPr>
              <a:t>at</a:t>
            </a:r>
            <a:endParaRPr lang="en-US" sz="5400" baseline="-25000" dirty="0">
              <a:latin typeface="Arial" panose="020B06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id="{6208D847-B7D5-407E-A04B-CB9747BE0E1C}"/>
              </a:ext>
            </a:extLst>
          </p:cNvPr>
          <p:cNvSpPr txBox="1"/>
          <p:nvPr/>
        </p:nvSpPr>
        <p:spPr>
          <a:xfrm>
            <a:off x="5636301" y="2968052"/>
            <a:ext cx="914400" cy="914400"/>
          </a:xfrm>
          <a:prstGeom prst="rect">
            <a:avLst/>
          </a:prstGeom>
          <a:noFill/>
        </p:spPr>
        <p:txBody>
          <a:bodyPr wrap="square" rtlCol="0">
            <a:spAutoFit/>
          </a:bodyPr>
          <a:lstStyle/>
          <a:p>
            <a:endParaRPr lang="en-US" dirty="0"/>
          </a:p>
        </p:txBody>
      </p:sp>
      <p:sp>
        <p:nvSpPr>
          <p:cNvPr id="17" name="TextBox 16">
            <a:extLst>
              <a:ext uri="{FF2B5EF4-FFF2-40B4-BE49-F238E27FC236}">
                <a16:creationId xmlns:a16="http://schemas.microsoft.com/office/drawing/2014/main" id="{A902E71F-60AD-4A51-938D-890E0944287C}"/>
              </a:ext>
            </a:extLst>
          </p:cNvPr>
          <p:cNvSpPr txBox="1"/>
          <p:nvPr/>
        </p:nvSpPr>
        <p:spPr>
          <a:xfrm>
            <a:off x="11767279" y="5651292"/>
            <a:ext cx="184731" cy="369332"/>
          </a:xfrm>
          <a:prstGeom prst="rect">
            <a:avLst/>
          </a:prstGeom>
          <a:noFill/>
        </p:spPr>
        <p:txBody>
          <a:bodyPr wrap="none" rtlCol="0">
            <a:spAutoFit/>
          </a:bodyPr>
          <a:lstStyle/>
          <a:p>
            <a:endParaRPr lang="en-US" dirty="0"/>
          </a:p>
        </p:txBody>
      </p:sp>
      <p:sp>
        <p:nvSpPr>
          <p:cNvPr id="18" name="TextBox 17">
            <a:extLst>
              <a:ext uri="{FF2B5EF4-FFF2-40B4-BE49-F238E27FC236}">
                <a16:creationId xmlns:a16="http://schemas.microsoft.com/office/drawing/2014/main" id="{AC3AA943-FCA6-473A-97C5-9B10CC71FF24}"/>
              </a:ext>
            </a:extLst>
          </p:cNvPr>
          <p:cNvSpPr txBox="1"/>
          <p:nvPr/>
        </p:nvSpPr>
        <p:spPr>
          <a:xfrm>
            <a:off x="873050" y="4096416"/>
            <a:ext cx="4308422" cy="840230"/>
          </a:xfrm>
          <a:prstGeom prst="rect">
            <a:avLst/>
          </a:prstGeom>
          <a:noFill/>
        </p:spPr>
        <p:txBody>
          <a:bodyPr wrap="square" rtlCol="0">
            <a:sp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54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V</a:t>
            </a:r>
            <a:r>
              <a:rPr kumimoji="0" lang="en-US" sz="5400" b="0" i="0" u="none" strike="noStrike" kern="1200" cap="none" spc="0" normalizeH="0" baseline="-25000" noProof="0" dirty="0">
                <a:ln>
                  <a:noFill/>
                </a:ln>
                <a:solidFill>
                  <a:prstClr val="black"/>
                </a:solidFill>
                <a:effectLst/>
                <a:uLnTx/>
                <a:uFillTx/>
                <a:latin typeface="Calibri" panose="020F0502020204030204" pitchFamily="34" charset="0"/>
                <a:ea typeface="+mn-ea"/>
                <a:cs typeface="Calibri" panose="020F0502020204030204" pitchFamily="34" charset="0"/>
              </a:rPr>
              <a:t>f</a:t>
            </a:r>
            <a:r>
              <a:rPr kumimoji="0" lang="en-US" sz="54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       = V</a:t>
            </a:r>
            <a:r>
              <a:rPr kumimoji="0" lang="en-US" sz="5400" b="0" i="0" u="none" strike="noStrike" kern="1200" cap="none" spc="0" normalizeH="0" baseline="-25000" noProof="0" dirty="0">
                <a:ln>
                  <a:noFill/>
                </a:ln>
                <a:solidFill>
                  <a:prstClr val="black"/>
                </a:solidFill>
                <a:effectLst/>
                <a:uLnTx/>
                <a:uFillTx/>
                <a:latin typeface="Calibri" panose="020F0502020204030204" pitchFamily="34" charset="0"/>
                <a:ea typeface="+mn-ea"/>
                <a:cs typeface="Calibri" panose="020F0502020204030204" pitchFamily="34" charset="0"/>
              </a:rPr>
              <a:t>i</a:t>
            </a:r>
            <a:r>
              <a:rPr kumimoji="0" lang="en-US" sz="54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 + at</a:t>
            </a:r>
            <a:endParaRPr kumimoji="0" lang="en-US" sz="5400" b="0" i="0" u="none" strike="noStrike" kern="1200" cap="none" spc="0" normalizeH="0" baseline="-25000" noProof="0" dirty="0">
              <a:ln>
                <a:noFill/>
              </a:ln>
              <a:solidFill>
                <a:prstClr val="black"/>
              </a:solidFill>
              <a:effectLst/>
              <a:uLnTx/>
              <a:uFillTx/>
              <a:latin typeface="Calibri" panose="020F0502020204030204" pitchFamily="34" charset="0"/>
              <a:ea typeface="+mn-ea"/>
              <a:cs typeface="Calibri" panose="020F0502020204030204" pitchFamily="34" charset="0"/>
            </a:endParaRPr>
          </a:p>
        </p:txBody>
      </p:sp>
      <p:sp>
        <p:nvSpPr>
          <p:cNvPr id="19" name="TextBox 18">
            <a:extLst>
              <a:ext uri="{FF2B5EF4-FFF2-40B4-BE49-F238E27FC236}">
                <a16:creationId xmlns:a16="http://schemas.microsoft.com/office/drawing/2014/main" id="{0A1F82E8-2FC7-42A9-9BBC-254E0379B109}"/>
              </a:ext>
            </a:extLst>
          </p:cNvPr>
          <p:cNvSpPr txBox="1"/>
          <p:nvPr/>
        </p:nvSpPr>
        <p:spPr>
          <a:xfrm>
            <a:off x="873050" y="4996769"/>
            <a:ext cx="4308422" cy="840230"/>
          </a:xfrm>
          <a:prstGeom prst="rect">
            <a:avLst/>
          </a:prstGeom>
          <a:noFill/>
        </p:spPr>
        <p:txBody>
          <a:bodyPr wrap="square" rtlCol="0">
            <a:sp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54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V</a:t>
            </a:r>
            <a:r>
              <a:rPr lang="en-US" sz="5400" baseline="-25000" dirty="0" err="1">
                <a:solidFill>
                  <a:prstClr val="black"/>
                </a:solidFill>
                <a:latin typeface="Calibri" panose="020F0502020204030204" pitchFamily="34" charset="0"/>
                <a:cs typeface="Calibri" panose="020F0502020204030204" pitchFamily="34" charset="0"/>
              </a:rPr>
              <a:t>i</a:t>
            </a:r>
            <a:r>
              <a:rPr kumimoji="0" lang="en-US" sz="54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 = V</a:t>
            </a:r>
            <a:r>
              <a:rPr lang="en-US" sz="5400" baseline="-25000" dirty="0">
                <a:solidFill>
                  <a:prstClr val="black"/>
                </a:solidFill>
                <a:latin typeface="Calibri" panose="020F0502020204030204" pitchFamily="34" charset="0"/>
                <a:cs typeface="Calibri" panose="020F0502020204030204" pitchFamily="34" charset="0"/>
              </a:rPr>
              <a:t>f</a:t>
            </a:r>
            <a:r>
              <a:rPr kumimoji="0" lang="en-US" sz="54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 </a:t>
            </a:r>
            <a:r>
              <a:rPr lang="en-US" sz="5400" dirty="0">
                <a:solidFill>
                  <a:prstClr val="black"/>
                </a:solidFill>
                <a:latin typeface="Calibri" panose="020F0502020204030204" pitchFamily="34" charset="0"/>
                <a:cs typeface="Calibri" panose="020F0502020204030204" pitchFamily="34" charset="0"/>
              </a:rPr>
              <a:t>-</a:t>
            </a:r>
            <a:r>
              <a:rPr kumimoji="0" lang="en-US" sz="54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 at</a:t>
            </a:r>
            <a:endParaRPr kumimoji="0" lang="en-US" sz="5400" b="0" i="0" u="none" strike="noStrike" kern="1200" cap="none" spc="0" normalizeH="0" baseline="-25000" noProof="0" dirty="0">
              <a:ln>
                <a:noFill/>
              </a:ln>
              <a:solidFill>
                <a:prstClr val="black"/>
              </a:solidFill>
              <a:effectLst/>
              <a:uLnTx/>
              <a:uFillTx/>
              <a:latin typeface="Calibri" panose="020F0502020204030204" pitchFamily="34" charset="0"/>
              <a:ea typeface="+mn-ea"/>
              <a:cs typeface="Calibri" panose="020F0502020204030204" pitchFamily="34" charset="0"/>
            </a:endParaRPr>
          </a:p>
        </p:txBody>
      </p:sp>
      <p:cxnSp>
        <p:nvCxnSpPr>
          <p:cNvPr id="21" name="Straight Connector 20">
            <a:extLst>
              <a:ext uri="{FF2B5EF4-FFF2-40B4-BE49-F238E27FC236}">
                <a16:creationId xmlns:a16="http://schemas.microsoft.com/office/drawing/2014/main" id="{50B5F687-3245-4B1A-BFC1-AAC54ECB47DB}"/>
              </a:ext>
            </a:extLst>
          </p:cNvPr>
          <p:cNvCxnSpPr>
            <a:cxnSpLocks/>
          </p:cNvCxnSpPr>
          <p:nvPr/>
        </p:nvCxnSpPr>
        <p:spPr>
          <a:xfrm flipV="1">
            <a:off x="5311379" y="4225899"/>
            <a:ext cx="218661" cy="617317"/>
          </a:xfrm>
          <a:prstGeom prst="line">
            <a:avLst/>
          </a:prstGeom>
          <a:ln w="79375"/>
        </p:spPr>
        <p:style>
          <a:lnRef idx="1">
            <a:schemeClr val="accent2"/>
          </a:lnRef>
          <a:fillRef idx="0">
            <a:schemeClr val="accent2"/>
          </a:fillRef>
          <a:effectRef idx="0">
            <a:schemeClr val="accent2"/>
          </a:effectRef>
          <a:fontRef idx="minor">
            <a:schemeClr val="tx1"/>
          </a:fontRef>
        </p:style>
      </p:cxnSp>
      <p:cxnSp>
        <p:nvCxnSpPr>
          <p:cNvPr id="23" name="Straight Connector 22">
            <a:extLst>
              <a:ext uri="{FF2B5EF4-FFF2-40B4-BE49-F238E27FC236}">
                <a16:creationId xmlns:a16="http://schemas.microsoft.com/office/drawing/2014/main" id="{3A127CAB-0725-4C6C-A41C-6C2EEF246275}"/>
              </a:ext>
            </a:extLst>
          </p:cNvPr>
          <p:cNvCxnSpPr>
            <a:cxnSpLocks/>
          </p:cNvCxnSpPr>
          <p:nvPr/>
        </p:nvCxnSpPr>
        <p:spPr>
          <a:xfrm flipV="1">
            <a:off x="4466225" y="4274800"/>
            <a:ext cx="218661" cy="617317"/>
          </a:xfrm>
          <a:prstGeom prst="line">
            <a:avLst/>
          </a:prstGeom>
          <a:ln w="79375"/>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1698532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additive="base">
                                        <p:cTn id="15" dur="500" fill="hold"/>
                                        <p:tgtEl>
                                          <p:spTgt spid="8"/>
                                        </p:tgtEl>
                                        <p:attrNameLst>
                                          <p:attrName>ppt_x</p:attrName>
                                        </p:attrNameLst>
                                      </p:cBhvr>
                                      <p:tavLst>
                                        <p:tav tm="0">
                                          <p:val>
                                            <p:strVal val="#ppt_x"/>
                                          </p:val>
                                        </p:tav>
                                        <p:tav tm="100000">
                                          <p:val>
                                            <p:strVal val="#ppt_x"/>
                                          </p:val>
                                        </p:tav>
                                      </p:tavLst>
                                    </p:anim>
                                    <p:anim calcmode="lin" valueType="num">
                                      <p:cBhvr additive="base">
                                        <p:cTn id="16" dur="500" fill="hold"/>
                                        <p:tgtEl>
                                          <p:spTgt spid="8"/>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5"/>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11"/>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13"/>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8"/>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4"/>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16"/>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21"/>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23"/>
                                        </p:tgtEl>
                                        <p:attrNameLst>
                                          <p:attrName>style.visibility</p:attrName>
                                        </p:attrNameLst>
                                      </p:cBhvr>
                                      <p:to>
                                        <p:strVal val="visible"/>
                                      </p:to>
                                    </p:set>
                                  </p:childTnLst>
                                </p:cTn>
                              </p:par>
                            </p:childTnLst>
                          </p:cTn>
                        </p:par>
                        <p:par>
                          <p:cTn id="69" fill="hold">
                            <p:stCondLst>
                              <p:cond delay="0"/>
                            </p:stCondLst>
                            <p:childTnLst>
                              <p:par>
                                <p:cTn id="70" presetID="1" presetClass="entr" presetSubtype="0" fill="hold" grpId="0" nodeType="afterEffect">
                                  <p:stCondLst>
                                    <p:cond delay="0"/>
                                  </p:stCondLst>
                                  <p:childTnLst>
                                    <p:set>
                                      <p:cBhvr>
                                        <p:cTn id="71"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uiExpand="1" build="p"/>
      <p:bldP spid="8" grpId="0" uiExpand="1"/>
      <p:bldP spid="9" grpId="0" uiExpand="1"/>
      <p:bldP spid="5" grpId="0" uiExpand="1"/>
      <p:bldP spid="7" grpId="0" uiExpand="1"/>
      <p:bldP spid="14" grpId="0"/>
      <p:bldP spid="16" grpId="0"/>
      <p:bldP spid="18" grpId="0" uiExpand="1"/>
      <p:bldP spid="1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D1B11-E8E3-4B27-A491-9BD947FF34BC}"/>
              </a:ext>
            </a:extLst>
          </p:cNvPr>
          <p:cNvSpPr>
            <a:spLocks noGrp="1"/>
          </p:cNvSpPr>
          <p:nvPr>
            <p:ph type="title"/>
          </p:nvPr>
        </p:nvSpPr>
        <p:spPr>
          <a:solidFill>
            <a:srgbClr val="C00000"/>
          </a:solidFill>
        </p:spPr>
        <p:txBody>
          <a:bodyPr/>
          <a:lstStyle/>
          <a:p>
            <a:pPr algn="ctr"/>
            <a:r>
              <a:rPr lang="en-US" b="1" dirty="0">
                <a:solidFill>
                  <a:schemeClr val="bg1"/>
                </a:solidFill>
              </a:rPr>
              <a:t>Solve for Time (t)</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93574B85-F0F0-464B-B6A3-A1A4770F2124}"/>
                  </a:ext>
                </a:extLst>
              </p:cNvPr>
              <p:cNvSpPr>
                <a:spLocks noGrp="1"/>
              </p:cNvSpPr>
              <p:nvPr>
                <p:ph sz="half" idx="1"/>
              </p:nvPr>
            </p:nvSpPr>
            <p:spPr>
              <a:xfrm>
                <a:off x="838200" y="1870595"/>
                <a:ext cx="5181600" cy="4351338"/>
              </a:xfrm>
            </p:spPr>
            <p:txBody>
              <a:bodyPr>
                <a:normAutofit/>
              </a:bodyPr>
              <a:lstStyle/>
              <a:p>
                <a:pPr marL="0" lvl="0" indent="0">
                  <a:lnSpc>
                    <a:spcPct val="100000"/>
                  </a:lnSpc>
                  <a:spcBef>
                    <a:spcPts val="0"/>
                  </a:spcBef>
                  <a:buNone/>
                  <a:defRPr/>
                </a:pPr>
                <a:r>
                  <a:rPr lang="en-US" altLang="en-US" sz="5400" kern="0" dirty="0">
                    <a:solidFill>
                      <a:srgbClr val="000000"/>
                    </a:solidFill>
                    <a:latin typeface="Arial"/>
                  </a:rPr>
                  <a:t>  a = </a:t>
                </a:r>
                <a14:m>
                  <m:oMath xmlns:m="http://schemas.openxmlformats.org/officeDocument/2006/math">
                    <m:f>
                      <m:fPr>
                        <m:ctrlPr>
                          <a:rPr lang="en-US" altLang="en-US" sz="5400" i="1" kern="0">
                            <a:solidFill>
                              <a:srgbClr val="000000"/>
                            </a:solidFill>
                            <a:latin typeface="Cambria Math" panose="02040503050406030204" pitchFamily="18" charset="0"/>
                          </a:rPr>
                        </m:ctrlPr>
                      </m:fPr>
                      <m:num>
                        <m:r>
                          <a:rPr lang="en-US" altLang="en-US" sz="5400" i="1" kern="0">
                            <a:solidFill>
                              <a:srgbClr val="000000"/>
                            </a:solidFill>
                            <a:latin typeface="Cambria Math" panose="02040503050406030204" pitchFamily="18" charset="0"/>
                          </a:rPr>
                          <m:t>𝑉</m:t>
                        </m:r>
                        <m:r>
                          <a:rPr lang="en-US" altLang="en-US" sz="5400" i="1" kern="0" baseline="-25000">
                            <a:solidFill>
                              <a:srgbClr val="000000"/>
                            </a:solidFill>
                            <a:latin typeface="Cambria Math" panose="02040503050406030204" pitchFamily="18" charset="0"/>
                          </a:rPr>
                          <m:t>𝑓</m:t>
                        </m:r>
                        <m:r>
                          <a:rPr lang="en-US" altLang="en-US" sz="5400" i="1" kern="0">
                            <a:solidFill>
                              <a:srgbClr val="000000"/>
                            </a:solidFill>
                            <a:latin typeface="Cambria Math" panose="02040503050406030204" pitchFamily="18" charset="0"/>
                          </a:rPr>
                          <m:t>−</m:t>
                        </m:r>
                        <m:r>
                          <a:rPr lang="en-US" altLang="en-US" sz="5400" i="1" kern="0">
                            <a:solidFill>
                              <a:srgbClr val="000000"/>
                            </a:solidFill>
                            <a:latin typeface="Cambria Math" panose="02040503050406030204" pitchFamily="18" charset="0"/>
                          </a:rPr>
                          <m:t>𝑉𝑖</m:t>
                        </m:r>
                      </m:num>
                      <m:den>
                        <m:r>
                          <a:rPr lang="en-US" altLang="en-US" sz="5400" i="1" kern="0">
                            <a:solidFill>
                              <a:srgbClr val="000000"/>
                            </a:solidFill>
                            <a:latin typeface="Cambria Math" panose="02040503050406030204" pitchFamily="18" charset="0"/>
                          </a:rPr>
                          <m:t>𝑇</m:t>
                        </m:r>
                      </m:den>
                    </m:f>
                  </m:oMath>
                </a14:m>
                <a:endParaRPr lang="en-US" sz="4000" dirty="0">
                  <a:solidFill>
                    <a:srgbClr val="000000"/>
                  </a:solidFill>
                  <a:latin typeface="Arial"/>
                </a:endParaRPr>
              </a:p>
              <a:p>
                <a:pPr marL="0" lvl="0" indent="0">
                  <a:lnSpc>
                    <a:spcPct val="100000"/>
                  </a:lnSpc>
                  <a:spcBef>
                    <a:spcPts val="0"/>
                  </a:spcBef>
                  <a:buNone/>
                </a:pPr>
                <a:r>
                  <a:rPr lang="en-US" altLang="en-US" sz="3200" baseline="30000" dirty="0"/>
                  <a:t>	</a:t>
                </a:r>
                <a:endParaRPr lang="en-US" altLang="en-US" sz="3200" dirty="0"/>
              </a:p>
              <a:p>
                <a:pPr marL="0" indent="0">
                  <a:lnSpc>
                    <a:spcPct val="100000"/>
                  </a:lnSpc>
                  <a:spcBef>
                    <a:spcPts val="0"/>
                  </a:spcBef>
                  <a:buNone/>
                  <a:defRPr/>
                </a:pPr>
                <a:endParaRPr lang="en-US" sz="4000" baseline="-25000" dirty="0">
                  <a:solidFill>
                    <a:srgbClr val="000000"/>
                  </a:solidFill>
                  <a:latin typeface="Arial"/>
                </a:endParaRPr>
              </a:p>
              <a:p>
                <a:pPr marL="0" indent="0">
                  <a:buNone/>
                </a:pPr>
                <a:r>
                  <a:rPr lang="en-US" sz="4400" dirty="0"/>
                  <a:t>  </a:t>
                </a:r>
                <a:endParaRPr lang="en-US" sz="4400" baseline="30000" dirty="0"/>
              </a:p>
              <a:p>
                <a:pPr marL="0" indent="0">
                  <a:buNone/>
                </a:pPr>
                <a:endParaRPr lang="en-US" sz="4400" baseline="30000" dirty="0"/>
              </a:p>
              <a:p>
                <a:pPr marL="0" indent="0">
                  <a:buNone/>
                </a:pPr>
                <a:endParaRPr lang="en-US" sz="5400" baseline="-25000" dirty="0">
                  <a:latin typeface="Calibri" panose="020F0502020204030204" pitchFamily="34" charset="0"/>
                  <a:cs typeface="Calibri" panose="020F0502020204030204" pitchFamily="34" charset="0"/>
                </a:endParaRPr>
              </a:p>
            </p:txBody>
          </p:sp>
        </mc:Choice>
        <mc:Fallback>
          <p:sp>
            <p:nvSpPr>
              <p:cNvPr id="3" name="Content Placeholder 2">
                <a:extLst>
                  <a:ext uri="{FF2B5EF4-FFF2-40B4-BE49-F238E27FC236}">
                    <a16:creationId xmlns:a16="http://schemas.microsoft.com/office/drawing/2014/main" id="{93574B85-F0F0-464B-B6A3-A1A4770F2124}"/>
                  </a:ext>
                </a:extLst>
              </p:cNvPr>
              <p:cNvSpPr>
                <a:spLocks noGrp="1" noRot="1" noChangeAspect="1" noMove="1" noResize="1" noEditPoints="1" noAdjustHandles="1" noChangeArrowheads="1" noChangeShapeType="1" noTextEdit="1"/>
              </p:cNvSpPr>
              <p:nvPr>
                <p:ph sz="half" idx="1"/>
              </p:nvPr>
            </p:nvSpPr>
            <p:spPr>
              <a:xfrm>
                <a:off x="838200" y="1870595"/>
                <a:ext cx="5181600" cy="4351338"/>
              </a:xfrm>
              <a:blipFill>
                <a:blip r:embed="rId2"/>
                <a:stretch>
                  <a:fillRect t="-420"/>
                </a:stretch>
              </a:blipFill>
            </p:spPr>
            <p:txBody>
              <a:bodyPr/>
              <a:lstStyle/>
              <a:p>
                <a:r>
                  <a:rPr lang="en-US">
                    <a:noFill/>
                  </a:rPr>
                  <a:t> </a:t>
                </a:r>
              </a:p>
            </p:txBody>
          </p:sp>
        </mc:Fallback>
      </mc:AlternateContent>
      <p:sp>
        <p:nvSpPr>
          <p:cNvPr id="4" name="Content Placeholder 3">
            <a:extLst>
              <a:ext uri="{FF2B5EF4-FFF2-40B4-BE49-F238E27FC236}">
                <a16:creationId xmlns:a16="http://schemas.microsoft.com/office/drawing/2014/main" id="{BDAD8019-8C19-47D7-9969-3D42C7B6C40A}"/>
              </a:ext>
            </a:extLst>
          </p:cNvPr>
          <p:cNvSpPr>
            <a:spLocks noGrp="1"/>
          </p:cNvSpPr>
          <p:nvPr>
            <p:ph sz="half" idx="2"/>
          </p:nvPr>
        </p:nvSpPr>
        <p:spPr/>
        <p:txBody>
          <a:bodyPr>
            <a:normAutofit/>
          </a:bodyPr>
          <a:lstStyle/>
          <a:p>
            <a:r>
              <a:rPr lang="en-US" sz="4000" dirty="0"/>
              <a:t>Step 1 – Multiply both sides by t – time</a:t>
            </a:r>
          </a:p>
          <a:p>
            <a:endParaRPr lang="en-US" sz="4000" dirty="0"/>
          </a:p>
          <a:p>
            <a:r>
              <a:rPr lang="en-US" sz="4000" dirty="0"/>
              <a:t>Step 2 – Divide by a – acceleration on both sides</a:t>
            </a:r>
          </a:p>
        </p:txBody>
      </p:sp>
      <p:sp>
        <p:nvSpPr>
          <p:cNvPr id="8" name="TextBox 7">
            <a:extLst>
              <a:ext uri="{FF2B5EF4-FFF2-40B4-BE49-F238E27FC236}">
                <a16:creationId xmlns:a16="http://schemas.microsoft.com/office/drawing/2014/main" id="{CA5B17A4-2EEF-462C-9DC8-5C5BCF7BE511}"/>
              </a:ext>
            </a:extLst>
          </p:cNvPr>
          <p:cNvSpPr txBox="1"/>
          <p:nvPr/>
        </p:nvSpPr>
        <p:spPr>
          <a:xfrm>
            <a:off x="3918308" y="1798278"/>
            <a:ext cx="804552" cy="769441"/>
          </a:xfrm>
          <a:prstGeom prst="rect">
            <a:avLst/>
          </a:prstGeom>
          <a:noFill/>
        </p:spPr>
        <p:txBody>
          <a:bodyPr wrap="square" rtlCol="0">
            <a:spAutoFit/>
          </a:bodyPr>
          <a:lstStyle/>
          <a:p>
            <a:r>
              <a:rPr lang="en-US" sz="4400" dirty="0"/>
              <a:t>(t)</a:t>
            </a:r>
          </a:p>
        </p:txBody>
      </p:sp>
      <p:sp>
        <p:nvSpPr>
          <p:cNvPr id="9" name="TextBox 8">
            <a:extLst>
              <a:ext uri="{FF2B5EF4-FFF2-40B4-BE49-F238E27FC236}">
                <a16:creationId xmlns:a16="http://schemas.microsoft.com/office/drawing/2014/main" id="{0ABA6805-89B8-482F-8C99-967A1B491B2C}"/>
              </a:ext>
            </a:extLst>
          </p:cNvPr>
          <p:cNvSpPr txBox="1"/>
          <p:nvPr/>
        </p:nvSpPr>
        <p:spPr>
          <a:xfrm>
            <a:off x="585826" y="2095475"/>
            <a:ext cx="955316" cy="769441"/>
          </a:xfrm>
          <a:prstGeom prst="rect">
            <a:avLst/>
          </a:prstGeom>
          <a:noFill/>
        </p:spPr>
        <p:txBody>
          <a:bodyPr wrap="square" rtlCol="0">
            <a:spAutoFit/>
          </a:bodyPr>
          <a:lstStyle/>
          <a:p>
            <a:r>
              <a:rPr lang="en-US" sz="4400" dirty="0"/>
              <a:t>(</a:t>
            </a:r>
            <a:r>
              <a:rPr lang="en-US" sz="4400" dirty="0">
                <a:latin typeface="Arial" panose="020B0604020202020204" pitchFamily="34" charset="0"/>
                <a:cs typeface="Arial" panose="020B0604020202020204" pitchFamily="34" charset="0"/>
              </a:rPr>
              <a:t>t</a:t>
            </a:r>
            <a:r>
              <a:rPr lang="en-US" sz="4400" dirty="0"/>
              <a:t>)</a:t>
            </a:r>
          </a:p>
        </p:txBody>
      </p:sp>
      <p:cxnSp>
        <p:nvCxnSpPr>
          <p:cNvPr id="12" name="Straight Connector 11">
            <a:extLst>
              <a:ext uri="{FF2B5EF4-FFF2-40B4-BE49-F238E27FC236}">
                <a16:creationId xmlns:a16="http://schemas.microsoft.com/office/drawing/2014/main" id="{372A6504-57B4-45B7-8182-EBD147AB9AE8}"/>
              </a:ext>
            </a:extLst>
          </p:cNvPr>
          <p:cNvCxnSpPr>
            <a:cxnSpLocks/>
          </p:cNvCxnSpPr>
          <p:nvPr/>
        </p:nvCxnSpPr>
        <p:spPr>
          <a:xfrm flipV="1">
            <a:off x="4135233" y="1979103"/>
            <a:ext cx="218661" cy="617317"/>
          </a:xfrm>
          <a:prstGeom prst="line">
            <a:avLst/>
          </a:prstGeom>
          <a:ln w="79375"/>
        </p:spPr>
        <p:style>
          <a:lnRef idx="1">
            <a:schemeClr val="accent2"/>
          </a:lnRef>
          <a:fillRef idx="0">
            <a:schemeClr val="accent2"/>
          </a:fillRef>
          <a:effectRef idx="0">
            <a:schemeClr val="accent2"/>
          </a:effectRef>
          <a:fontRef idx="minor">
            <a:schemeClr val="tx1"/>
          </a:fontRef>
        </p:style>
      </p:cxnSp>
      <p:cxnSp>
        <p:nvCxnSpPr>
          <p:cNvPr id="15" name="Straight Connector 14">
            <a:extLst>
              <a:ext uri="{FF2B5EF4-FFF2-40B4-BE49-F238E27FC236}">
                <a16:creationId xmlns:a16="http://schemas.microsoft.com/office/drawing/2014/main" id="{2EF6F16A-2AC8-4EA6-8E95-B624D05FD773}"/>
              </a:ext>
            </a:extLst>
          </p:cNvPr>
          <p:cNvCxnSpPr>
            <a:cxnSpLocks/>
          </p:cNvCxnSpPr>
          <p:nvPr/>
        </p:nvCxnSpPr>
        <p:spPr>
          <a:xfrm flipV="1">
            <a:off x="2983138" y="2480195"/>
            <a:ext cx="480391" cy="791979"/>
          </a:xfrm>
          <a:prstGeom prst="line">
            <a:avLst/>
          </a:prstGeom>
          <a:ln w="79375"/>
        </p:spPr>
        <p:style>
          <a:lnRef idx="1">
            <a:schemeClr val="accent2"/>
          </a:lnRef>
          <a:fillRef idx="0">
            <a:schemeClr val="accent2"/>
          </a:fillRef>
          <a:effectRef idx="0">
            <a:schemeClr val="accent2"/>
          </a:effectRef>
          <a:fontRef idx="minor">
            <a:schemeClr val="tx1"/>
          </a:fontRef>
        </p:style>
      </p:cxnSp>
      <p:cxnSp>
        <p:nvCxnSpPr>
          <p:cNvPr id="13" name="Straight Connector 12">
            <a:extLst>
              <a:ext uri="{FF2B5EF4-FFF2-40B4-BE49-F238E27FC236}">
                <a16:creationId xmlns:a16="http://schemas.microsoft.com/office/drawing/2014/main" id="{E2F5C826-DE37-419B-9B09-E78466639151}"/>
              </a:ext>
            </a:extLst>
          </p:cNvPr>
          <p:cNvCxnSpPr>
            <a:cxnSpLocks/>
          </p:cNvCxnSpPr>
          <p:nvPr/>
        </p:nvCxnSpPr>
        <p:spPr>
          <a:xfrm flipV="1">
            <a:off x="1138008" y="3981937"/>
            <a:ext cx="0" cy="1008408"/>
          </a:xfrm>
          <a:prstGeom prst="line">
            <a:avLst/>
          </a:prstGeom>
          <a:ln w="79375"/>
        </p:spPr>
        <p:style>
          <a:lnRef idx="1">
            <a:schemeClr val="accent2"/>
          </a:lnRef>
          <a:fillRef idx="0">
            <a:schemeClr val="accent2"/>
          </a:fillRef>
          <a:effectRef idx="0">
            <a:schemeClr val="accent2"/>
          </a:effectRef>
          <a:fontRef idx="minor">
            <a:schemeClr val="tx1"/>
          </a:fontRef>
        </p:style>
      </p:cxnSp>
      <p:sp>
        <p:nvSpPr>
          <p:cNvPr id="7" name="TextBox 6">
            <a:extLst>
              <a:ext uri="{FF2B5EF4-FFF2-40B4-BE49-F238E27FC236}">
                <a16:creationId xmlns:a16="http://schemas.microsoft.com/office/drawing/2014/main" id="{941D1D0C-BDED-4ACA-B1D7-3561E8D07CAC}"/>
              </a:ext>
            </a:extLst>
          </p:cNvPr>
          <p:cNvSpPr txBox="1"/>
          <p:nvPr/>
        </p:nvSpPr>
        <p:spPr>
          <a:xfrm>
            <a:off x="838200" y="3455145"/>
            <a:ext cx="4283311"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altLang="en-US" sz="5400" b="0" i="0" u="none" strike="noStrike" kern="0" cap="none" spc="0" normalizeH="0" baseline="0" noProof="0" dirty="0">
                <a:ln>
                  <a:noFill/>
                </a:ln>
                <a:solidFill>
                  <a:srgbClr val="000000"/>
                </a:solidFill>
                <a:effectLst/>
                <a:uLnTx/>
                <a:uFillTx/>
                <a:latin typeface="Arial"/>
                <a:ea typeface="+mn-ea"/>
                <a:cs typeface="+mn-cs"/>
              </a:rPr>
              <a:t>at = V</a:t>
            </a:r>
            <a:r>
              <a:rPr kumimoji="0" lang="en-US" altLang="en-US" sz="5400" b="0" i="0" u="none" strike="noStrike" kern="0" cap="none" spc="0" normalizeH="0" baseline="-25000" noProof="0" dirty="0">
                <a:ln>
                  <a:noFill/>
                </a:ln>
                <a:solidFill>
                  <a:srgbClr val="000000"/>
                </a:solidFill>
                <a:effectLst/>
                <a:uLnTx/>
                <a:uFillTx/>
                <a:latin typeface="Arial"/>
                <a:ea typeface="+mn-ea"/>
                <a:cs typeface="+mn-cs"/>
              </a:rPr>
              <a:t>f</a:t>
            </a:r>
            <a:r>
              <a:rPr kumimoji="0" lang="en-US" altLang="en-US" sz="5400" b="0" i="0" u="none" strike="noStrike" kern="0" cap="none" spc="0" normalizeH="0" baseline="0" noProof="0" dirty="0">
                <a:ln>
                  <a:noFill/>
                </a:ln>
                <a:solidFill>
                  <a:srgbClr val="000000"/>
                </a:solidFill>
                <a:effectLst/>
                <a:uLnTx/>
                <a:uFillTx/>
                <a:latin typeface="Arial"/>
                <a:ea typeface="+mn-ea"/>
                <a:cs typeface="+mn-cs"/>
              </a:rPr>
              <a:t> - V</a:t>
            </a:r>
            <a:r>
              <a:rPr kumimoji="0" lang="en-US" altLang="en-US" sz="5400" b="0" i="0" u="none" strike="noStrike" kern="0" cap="none" spc="0" normalizeH="0" baseline="-25000" noProof="0" dirty="0">
                <a:ln>
                  <a:noFill/>
                </a:ln>
                <a:solidFill>
                  <a:srgbClr val="000000"/>
                </a:solidFill>
                <a:effectLst/>
                <a:uLnTx/>
                <a:uFillTx/>
                <a:latin typeface="Arial"/>
                <a:ea typeface="+mn-ea"/>
                <a:cs typeface="+mn-cs"/>
              </a:rPr>
              <a:t>i</a:t>
            </a:r>
            <a:endParaRPr kumimoji="0" lang="en-US" sz="4000" b="0" i="0" u="none" strike="noStrike" kern="1200" cap="none" spc="0" normalizeH="0" baseline="-25000" noProof="0" dirty="0">
              <a:ln>
                <a:noFill/>
              </a:ln>
              <a:solidFill>
                <a:srgbClr val="000000"/>
              </a:solidFill>
              <a:effectLst/>
              <a:uLnTx/>
              <a:uFillTx/>
              <a:latin typeface="Arial"/>
              <a:ea typeface="+mn-ea"/>
              <a:cs typeface="+mn-cs"/>
            </a:endParaRPr>
          </a:p>
        </p:txBody>
      </p:sp>
      <p:sp>
        <p:nvSpPr>
          <p:cNvPr id="14" name="TextBox 13">
            <a:extLst>
              <a:ext uri="{FF2B5EF4-FFF2-40B4-BE49-F238E27FC236}">
                <a16:creationId xmlns:a16="http://schemas.microsoft.com/office/drawing/2014/main" id="{3A1A504A-0FA5-4931-A1B3-B42379651175}"/>
              </a:ext>
            </a:extLst>
          </p:cNvPr>
          <p:cNvSpPr txBox="1"/>
          <p:nvPr/>
        </p:nvSpPr>
        <p:spPr>
          <a:xfrm>
            <a:off x="2280412" y="3758163"/>
            <a:ext cx="2233533" cy="1600438"/>
          </a:xfrm>
          <a:prstGeom prst="rect">
            <a:avLst/>
          </a:prstGeom>
          <a:noFill/>
        </p:spPr>
        <p:txBody>
          <a:bodyPr wrap="square" rtlCol="0">
            <a:spAutoFit/>
          </a:bodyPr>
          <a:lstStyle/>
          <a:p>
            <a:r>
              <a:rPr lang="en-US" sz="4400" dirty="0"/>
              <a:t>______</a:t>
            </a:r>
          </a:p>
          <a:p>
            <a:r>
              <a:rPr lang="en-US" sz="4400" dirty="0"/>
              <a:t>     </a:t>
            </a:r>
            <a:r>
              <a:rPr lang="en-US" sz="5400" dirty="0">
                <a:latin typeface="Arial" panose="020B0604020202020204" pitchFamily="34" charset="0"/>
                <a:cs typeface="Arial" panose="020B0604020202020204" pitchFamily="34" charset="0"/>
              </a:rPr>
              <a:t>a</a:t>
            </a:r>
          </a:p>
        </p:txBody>
      </p:sp>
      <p:sp>
        <p:nvSpPr>
          <p:cNvPr id="16" name="TextBox 15">
            <a:extLst>
              <a:ext uri="{FF2B5EF4-FFF2-40B4-BE49-F238E27FC236}">
                <a16:creationId xmlns:a16="http://schemas.microsoft.com/office/drawing/2014/main" id="{6A3018AE-D867-4D0C-8A77-35084B1EB1A5}"/>
              </a:ext>
            </a:extLst>
          </p:cNvPr>
          <p:cNvSpPr txBox="1"/>
          <p:nvPr/>
        </p:nvSpPr>
        <p:spPr>
          <a:xfrm>
            <a:off x="843043" y="3698203"/>
            <a:ext cx="914400" cy="1600438"/>
          </a:xfrm>
          <a:prstGeom prst="rect">
            <a:avLst/>
          </a:prstGeom>
          <a:noFill/>
        </p:spPr>
        <p:txBody>
          <a:bodyPr wrap="square" rtlCol="0">
            <a:spAutoFit/>
          </a:bodyPr>
          <a:lstStyle/>
          <a:p>
            <a:r>
              <a:rPr lang="en-US" sz="4400" dirty="0"/>
              <a:t>__</a:t>
            </a:r>
          </a:p>
          <a:p>
            <a:r>
              <a:rPr lang="en-US" sz="4400" dirty="0"/>
              <a:t> </a:t>
            </a:r>
            <a:r>
              <a:rPr lang="en-US" sz="5400" dirty="0">
                <a:latin typeface="Arial" panose="020B0604020202020204" pitchFamily="34" charset="0"/>
                <a:cs typeface="Arial" panose="020B0604020202020204" pitchFamily="34" charset="0"/>
              </a:rPr>
              <a:t>a</a:t>
            </a:r>
          </a:p>
        </p:txBody>
      </p:sp>
      <mc:AlternateContent xmlns:mc="http://schemas.openxmlformats.org/markup-compatibility/2006">
        <mc:Choice xmlns:a14="http://schemas.microsoft.com/office/drawing/2010/main" Requires="a14">
          <p:sp>
            <p:nvSpPr>
              <p:cNvPr id="17" name="TextBox 16">
                <a:extLst>
                  <a:ext uri="{FF2B5EF4-FFF2-40B4-BE49-F238E27FC236}">
                    <a16:creationId xmlns:a16="http://schemas.microsoft.com/office/drawing/2014/main" id="{2AE47BC7-A0DB-41A4-8517-5E002AFEB71D}"/>
                  </a:ext>
                </a:extLst>
              </p:cNvPr>
              <p:cNvSpPr txBox="1"/>
              <p:nvPr/>
            </p:nvSpPr>
            <p:spPr>
              <a:xfrm>
                <a:off x="779269" y="5415166"/>
                <a:ext cx="3139190" cy="1296830"/>
              </a:xfrm>
              <a:prstGeom prst="rect">
                <a:avLst/>
              </a:prstGeom>
              <a:noFill/>
            </p:spPr>
            <p:txBody>
              <a:bodyPr wrap="square" rtlCol="0">
                <a:spAutoFit/>
              </a:bodyPr>
              <a:lstStyle/>
              <a:p>
                <a:r>
                  <a:rPr lang="en-US" altLang="en-US" sz="5400" kern="0" dirty="0">
                    <a:solidFill>
                      <a:srgbClr val="000000"/>
                    </a:solidFill>
                    <a:latin typeface="Arial"/>
                  </a:rPr>
                  <a:t>t</a:t>
                </a:r>
                <a:r>
                  <a:rPr kumimoji="0" lang="en-US" altLang="en-US" sz="5400" b="0" i="0" u="none" strike="noStrike" kern="0" cap="none" spc="0" normalizeH="0" baseline="0" noProof="0" dirty="0">
                    <a:ln>
                      <a:noFill/>
                    </a:ln>
                    <a:solidFill>
                      <a:srgbClr val="000000"/>
                    </a:solidFill>
                    <a:effectLst/>
                    <a:uLnTx/>
                    <a:uFillTx/>
                    <a:latin typeface="Arial"/>
                    <a:ea typeface="+mn-ea"/>
                    <a:cs typeface="+mn-cs"/>
                  </a:rPr>
                  <a:t> = </a:t>
                </a:r>
                <a14:m>
                  <m:oMath xmlns:m="http://schemas.openxmlformats.org/officeDocument/2006/math">
                    <m:f>
                      <m:fPr>
                        <m:ctrlPr>
                          <a:rPr kumimoji="0" lang="en-US" altLang="en-US" sz="5400" b="0" i="1" u="none" strike="noStrike" kern="0" cap="none" spc="0" normalizeH="0" baseline="0" noProof="0">
                            <a:ln>
                              <a:noFill/>
                            </a:ln>
                            <a:solidFill>
                              <a:srgbClr val="000000"/>
                            </a:solidFill>
                            <a:effectLst/>
                            <a:uLnTx/>
                            <a:uFillTx/>
                            <a:latin typeface="Cambria Math" panose="02040503050406030204" pitchFamily="18" charset="0"/>
                            <a:ea typeface="+mn-ea"/>
                            <a:cs typeface="+mn-cs"/>
                          </a:rPr>
                        </m:ctrlPr>
                      </m:fPr>
                      <m:num>
                        <m:r>
                          <a:rPr kumimoji="0" lang="en-US" altLang="en-US" sz="5400" b="0" i="1" u="none" strike="noStrike" kern="0" cap="none" spc="0" normalizeH="0" baseline="0" noProof="0">
                            <a:ln>
                              <a:noFill/>
                            </a:ln>
                            <a:solidFill>
                              <a:srgbClr val="000000"/>
                            </a:solidFill>
                            <a:effectLst/>
                            <a:uLnTx/>
                            <a:uFillTx/>
                            <a:latin typeface="Cambria Math" panose="02040503050406030204" pitchFamily="18" charset="0"/>
                            <a:ea typeface="+mn-ea"/>
                            <a:cs typeface="+mn-cs"/>
                          </a:rPr>
                          <m:t>𝑉</m:t>
                        </m:r>
                        <m:r>
                          <a:rPr kumimoji="0" lang="en-US" altLang="en-US" sz="5400" b="0" i="1" u="none" strike="noStrike" kern="0" cap="none" spc="0" normalizeH="0" baseline="-25000" noProof="0">
                            <a:ln>
                              <a:noFill/>
                            </a:ln>
                            <a:solidFill>
                              <a:srgbClr val="000000"/>
                            </a:solidFill>
                            <a:effectLst/>
                            <a:uLnTx/>
                            <a:uFillTx/>
                            <a:latin typeface="Cambria Math" panose="02040503050406030204" pitchFamily="18" charset="0"/>
                            <a:ea typeface="+mn-ea"/>
                            <a:cs typeface="+mn-cs"/>
                          </a:rPr>
                          <m:t>𝑓</m:t>
                        </m:r>
                        <m:r>
                          <a:rPr kumimoji="0" lang="en-US" altLang="en-US" sz="5400" b="0" i="1" u="none" strike="noStrike" kern="0" cap="none" spc="0" normalizeH="0" baseline="0" noProof="0">
                            <a:ln>
                              <a:noFill/>
                            </a:ln>
                            <a:solidFill>
                              <a:srgbClr val="000000"/>
                            </a:solidFill>
                            <a:effectLst/>
                            <a:uLnTx/>
                            <a:uFillTx/>
                            <a:latin typeface="Cambria Math" panose="02040503050406030204" pitchFamily="18" charset="0"/>
                            <a:ea typeface="+mn-ea"/>
                            <a:cs typeface="+mn-cs"/>
                          </a:rPr>
                          <m:t>−</m:t>
                        </m:r>
                        <m:r>
                          <a:rPr kumimoji="0" lang="en-US" altLang="en-US" sz="5400" b="0" i="1" u="none" strike="noStrike" kern="0" cap="none" spc="0" normalizeH="0" baseline="0" noProof="0">
                            <a:ln>
                              <a:noFill/>
                            </a:ln>
                            <a:solidFill>
                              <a:srgbClr val="000000"/>
                            </a:solidFill>
                            <a:effectLst/>
                            <a:uLnTx/>
                            <a:uFillTx/>
                            <a:latin typeface="Cambria Math" panose="02040503050406030204" pitchFamily="18" charset="0"/>
                            <a:ea typeface="+mn-ea"/>
                            <a:cs typeface="+mn-cs"/>
                          </a:rPr>
                          <m:t>𝑉𝑖</m:t>
                        </m:r>
                      </m:num>
                      <m:den>
                        <m:r>
                          <a:rPr kumimoji="0" lang="en-US" altLang="en-US" sz="5400" b="0" i="1" u="none" strike="noStrike" kern="0" cap="none" spc="0" normalizeH="0" baseline="0" noProof="0" smtClean="0">
                            <a:ln>
                              <a:noFill/>
                            </a:ln>
                            <a:solidFill>
                              <a:srgbClr val="000000"/>
                            </a:solidFill>
                            <a:effectLst/>
                            <a:uLnTx/>
                            <a:uFillTx/>
                            <a:latin typeface="Cambria Math" panose="02040503050406030204" pitchFamily="18" charset="0"/>
                            <a:ea typeface="+mn-ea"/>
                            <a:cs typeface="+mn-cs"/>
                          </a:rPr>
                          <m:t>𝑎</m:t>
                        </m:r>
                      </m:den>
                    </m:f>
                  </m:oMath>
                </a14:m>
                <a:endParaRPr lang="en-US" dirty="0"/>
              </a:p>
            </p:txBody>
          </p:sp>
        </mc:Choice>
        <mc:Fallback>
          <p:sp>
            <p:nvSpPr>
              <p:cNvPr id="17" name="TextBox 16">
                <a:extLst>
                  <a:ext uri="{FF2B5EF4-FFF2-40B4-BE49-F238E27FC236}">
                    <a16:creationId xmlns:a16="http://schemas.microsoft.com/office/drawing/2014/main" id="{2AE47BC7-A0DB-41A4-8517-5E002AFEB71D}"/>
                  </a:ext>
                </a:extLst>
              </p:cNvPr>
              <p:cNvSpPr txBox="1">
                <a:spLocks noRot="1" noChangeAspect="1" noMove="1" noResize="1" noEditPoints="1" noAdjustHandles="1" noChangeArrowheads="1" noChangeShapeType="1" noTextEdit="1"/>
              </p:cNvSpPr>
              <p:nvPr/>
            </p:nvSpPr>
            <p:spPr>
              <a:xfrm>
                <a:off x="779269" y="5415166"/>
                <a:ext cx="3139190" cy="1296830"/>
              </a:xfrm>
              <a:prstGeom prst="rect">
                <a:avLst/>
              </a:prstGeom>
              <a:blipFill>
                <a:blip r:embed="rId3"/>
                <a:stretch>
                  <a:fillRect l="-10485" t="-1408" b="-10798"/>
                </a:stretch>
              </a:blipFill>
            </p:spPr>
            <p:txBody>
              <a:bodyPr/>
              <a:lstStyle/>
              <a:p>
                <a:r>
                  <a:rPr lang="en-US">
                    <a:noFill/>
                  </a:rPr>
                  <a:t> </a:t>
                </a:r>
              </a:p>
            </p:txBody>
          </p:sp>
        </mc:Fallback>
      </mc:AlternateContent>
    </p:spTree>
    <p:extLst>
      <p:ext uri="{BB962C8B-B14F-4D97-AF65-F5344CB8AC3E}">
        <p14:creationId xmlns:p14="http://schemas.microsoft.com/office/powerpoint/2010/main" val="1843905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additive="base">
                                        <p:cTn id="15" dur="500" fill="hold"/>
                                        <p:tgtEl>
                                          <p:spTgt spid="8"/>
                                        </p:tgtEl>
                                        <p:attrNameLst>
                                          <p:attrName>ppt_x</p:attrName>
                                        </p:attrNameLst>
                                      </p:cBhvr>
                                      <p:tavLst>
                                        <p:tav tm="0">
                                          <p:val>
                                            <p:strVal val="#ppt_x"/>
                                          </p:val>
                                        </p:tav>
                                        <p:tav tm="100000">
                                          <p:val>
                                            <p:strVal val="#ppt_x"/>
                                          </p:val>
                                        </p:tav>
                                      </p:tavLst>
                                    </p:anim>
                                    <p:anim calcmode="lin" valueType="num">
                                      <p:cBhvr additive="base">
                                        <p:cTn id="16" dur="500" fill="hold"/>
                                        <p:tgtEl>
                                          <p:spTgt spid="8"/>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14"/>
                                        </p:tgtEl>
                                        <p:attrNameLst>
                                          <p:attrName>style.visibility</p:attrName>
                                        </p:attrNameLst>
                                      </p:cBhvr>
                                      <p:to>
                                        <p:strVal val="visible"/>
                                      </p:to>
                                    </p:set>
                                    <p:anim calcmode="lin" valueType="num">
                                      <p:cBhvr additive="base">
                                        <p:cTn id="39" dur="500" fill="hold"/>
                                        <p:tgtEl>
                                          <p:spTgt spid="14"/>
                                        </p:tgtEl>
                                        <p:attrNameLst>
                                          <p:attrName>ppt_x</p:attrName>
                                        </p:attrNameLst>
                                      </p:cBhvr>
                                      <p:tavLst>
                                        <p:tav tm="0">
                                          <p:val>
                                            <p:strVal val="#ppt_x"/>
                                          </p:val>
                                        </p:tav>
                                        <p:tav tm="100000">
                                          <p:val>
                                            <p:strVal val="#ppt_x"/>
                                          </p:val>
                                        </p:tav>
                                      </p:tavLst>
                                    </p:anim>
                                    <p:anim calcmode="lin" valueType="num">
                                      <p:cBhvr additive="base">
                                        <p:cTn id="40" dur="500" fill="hold"/>
                                        <p:tgtEl>
                                          <p:spTgt spid="14"/>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16"/>
                                        </p:tgtEl>
                                        <p:attrNameLst>
                                          <p:attrName>style.visibility</p:attrName>
                                        </p:attrNameLst>
                                      </p:cBhvr>
                                      <p:to>
                                        <p:strVal val="visible"/>
                                      </p:to>
                                    </p:set>
                                    <p:anim calcmode="lin" valueType="num">
                                      <p:cBhvr additive="base">
                                        <p:cTn id="43" dur="500" fill="hold"/>
                                        <p:tgtEl>
                                          <p:spTgt spid="16"/>
                                        </p:tgtEl>
                                        <p:attrNameLst>
                                          <p:attrName>ppt_x</p:attrName>
                                        </p:attrNameLst>
                                      </p:cBhvr>
                                      <p:tavLst>
                                        <p:tav tm="0">
                                          <p:val>
                                            <p:strVal val="#ppt_x"/>
                                          </p:val>
                                        </p:tav>
                                        <p:tav tm="100000">
                                          <p:val>
                                            <p:strVal val="#ppt_x"/>
                                          </p:val>
                                        </p:tav>
                                      </p:tavLst>
                                    </p:anim>
                                    <p:anim calcmode="lin" valueType="num">
                                      <p:cBhvr additive="base">
                                        <p:cTn id="44"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13"/>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uiExpand="1" build="p"/>
      <p:bldP spid="8" grpId="0"/>
      <p:bldP spid="9" grpId="0"/>
      <p:bldP spid="7" grpId="0"/>
      <p:bldP spid="14" grpId="0"/>
      <p:bldP spid="16" grpId="0"/>
      <p:bldP spid="1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solidFill>
            <a:srgbClr val="C00000"/>
          </a:solidFill>
        </p:spPr>
        <p:txBody>
          <a:bodyPr/>
          <a:lstStyle/>
          <a:p>
            <a:r>
              <a:rPr lang="en-US" altLang="en-US" dirty="0">
                <a:solidFill>
                  <a:schemeClr val="bg1"/>
                </a:solidFill>
                <a:latin typeface="Rockwell Extra Bold" panose="02060903040505020403" pitchFamily="18" charset="0"/>
              </a:rPr>
              <a:t>Acceleration Related Equations</a:t>
            </a:r>
          </a:p>
        </p:txBody>
      </p:sp>
      <mc:AlternateContent xmlns:mc="http://schemas.openxmlformats.org/markup-compatibility/2006">
        <mc:Choice xmlns:a14="http://schemas.microsoft.com/office/drawing/2010/main" Requires="a14">
          <p:graphicFrame>
            <p:nvGraphicFramePr>
              <p:cNvPr id="4" name="Table 3"/>
              <p:cNvGraphicFramePr>
                <a:graphicFrameLocks noGrp="1"/>
              </p:cNvGraphicFramePr>
              <p:nvPr>
                <p:extLst>
                  <p:ext uri="{D42A27DB-BD31-4B8C-83A1-F6EECF244321}">
                    <p14:modId xmlns:p14="http://schemas.microsoft.com/office/powerpoint/2010/main" val="3925599844"/>
                  </p:ext>
                </p:extLst>
              </p:nvPr>
            </p:nvGraphicFramePr>
            <p:xfrm>
              <a:off x="609600" y="2694903"/>
              <a:ext cx="10884652" cy="2958666"/>
            </p:xfrm>
            <a:graphic>
              <a:graphicData uri="http://schemas.openxmlformats.org/drawingml/2006/table">
                <a:tbl>
                  <a:tblPr firstRow="1" bandRow="1">
                    <a:tableStyleId>{5940675A-B579-460E-94D1-54222C63F5DA}</a:tableStyleId>
                  </a:tblPr>
                  <a:tblGrid>
                    <a:gridCol w="2775045">
                      <a:extLst>
                        <a:ext uri="{9D8B030D-6E8A-4147-A177-3AD203B41FA5}">
                          <a16:colId xmlns:a16="http://schemas.microsoft.com/office/drawing/2014/main" val="20000"/>
                        </a:ext>
                      </a:extLst>
                    </a:gridCol>
                    <a:gridCol w="2667281">
                      <a:extLst>
                        <a:ext uri="{9D8B030D-6E8A-4147-A177-3AD203B41FA5}">
                          <a16:colId xmlns:a16="http://schemas.microsoft.com/office/drawing/2014/main" val="20001"/>
                        </a:ext>
                      </a:extLst>
                    </a:gridCol>
                    <a:gridCol w="2721163">
                      <a:extLst>
                        <a:ext uri="{9D8B030D-6E8A-4147-A177-3AD203B41FA5}">
                          <a16:colId xmlns:a16="http://schemas.microsoft.com/office/drawing/2014/main" val="3153441983"/>
                        </a:ext>
                      </a:extLst>
                    </a:gridCol>
                    <a:gridCol w="2721163">
                      <a:extLst>
                        <a:ext uri="{9D8B030D-6E8A-4147-A177-3AD203B41FA5}">
                          <a16:colId xmlns:a16="http://schemas.microsoft.com/office/drawing/2014/main" val="20002"/>
                        </a:ext>
                      </a:extLst>
                    </a:gridCol>
                  </a:tblGrid>
                  <a:tr h="875480">
                    <a:tc>
                      <a:txBody>
                        <a:bodyPr/>
                        <a:lstStyle/>
                        <a:p>
                          <a:pPr algn="ctr"/>
                          <a:r>
                            <a:rPr lang="en-US" sz="3600" dirty="0">
                              <a:solidFill>
                                <a:sysClr val="windowText" lastClr="000000"/>
                              </a:solidFill>
                            </a:rPr>
                            <a:t>Acceleration</a:t>
                          </a:r>
                        </a:p>
                      </a:txBody>
                      <a:tcPr marL="122452" marR="122452" marT="61226" marB="61226">
                        <a:solidFill>
                          <a:schemeClr val="accent1">
                            <a:lumMod val="75000"/>
                          </a:schemeClr>
                        </a:solidFill>
                      </a:tcPr>
                    </a:tc>
                    <a:tc>
                      <a:txBody>
                        <a:bodyPr/>
                        <a:lstStyle/>
                        <a:p>
                          <a:pPr algn="ctr"/>
                          <a:r>
                            <a:rPr lang="en-US" sz="3600" dirty="0">
                              <a:solidFill>
                                <a:sysClr val="windowText" lastClr="000000"/>
                              </a:solidFill>
                            </a:rPr>
                            <a:t>Final Velocity</a:t>
                          </a:r>
                        </a:p>
                      </a:txBody>
                      <a:tcPr marL="122452" marR="122452" marT="61226" marB="61226">
                        <a:solidFill>
                          <a:schemeClr val="accent1">
                            <a:lumMod val="75000"/>
                          </a:schemeClr>
                        </a:solidFill>
                      </a:tcPr>
                    </a:tc>
                    <a:tc>
                      <a:txBody>
                        <a:bodyPr/>
                        <a:lstStyle/>
                        <a:p>
                          <a:pPr algn="ctr"/>
                          <a:r>
                            <a:rPr lang="en-US" sz="3600" dirty="0">
                              <a:solidFill>
                                <a:sysClr val="windowText" lastClr="000000"/>
                              </a:solidFill>
                            </a:rPr>
                            <a:t>Initial</a:t>
                          </a:r>
                        </a:p>
                        <a:p>
                          <a:pPr algn="ctr"/>
                          <a:r>
                            <a:rPr lang="en-US" sz="3600" dirty="0">
                              <a:solidFill>
                                <a:sysClr val="windowText" lastClr="000000"/>
                              </a:solidFill>
                            </a:rPr>
                            <a:t>Velocity</a:t>
                          </a:r>
                        </a:p>
                      </a:txBody>
                      <a:tcPr marL="122452" marR="122452" marT="61226" marB="61226">
                        <a:solidFill>
                          <a:schemeClr val="accent1">
                            <a:lumMod val="75000"/>
                          </a:schemeClr>
                        </a:solidFill>
                      </a:tcPr>
                    </a:tc>
                    <a:tc>
                      <a:txBody>
                        <a:bodyPr/>
                        <a:lstStyle/>
                        <a:p>
                          <a:pPr algn="ctr"/>
                          <a:r>
                            <a:rPr lang="en-US" sz="3600" dirty="0">
                              <a:solidFill>
                                <a:sysClr val="windowText" lastClr="000000"/>
                              </a:solidFill>
                            </a:rPr>
                            <a:t>Time</a:t>
                          </a:r>
                        </a:p>
                      </a:txBody>
                      <a:tcPr marL="122452" marR="122452" marT="61226" marB="61226">
                        <a:solidFill>
                          <a:schemeClr val="accent1">
                            <a:lumMod val="75000"/>
                          </a:schemeClr>
                        </a:solidFill>
                      </a:tcPr>
                    </a:tc>
                    <a:extLst>
                      <a:ext uri="{0D108BD9-81ED-4DB2-BD59-A6C34878D82A}">
                        <a16:rowId xmlns:a16="http://schemas.microsoft.com/office/drawing/2014/main" val="10000"/>
                      </a:ext>
                    </a:extLst>
                  </a:tr>
                  <a:tr h="1738934">
                    <a:tc>
                      <a:txBody>
                        <a:bodyPr/>
                        <a:lstStyle/>
                        <a:p>
                          <a:pPr algn="ctr"/>
                          <a:r>
                            <a:rPr lang="en-US" sz="4800" kern="1200" dirty="0">
                              <a:solidFill>
                                <a:sysClr val="windowText" lastClr="000000"/>
                              </a:solidFill>
                              <a:latin typeface="+mn-lt"/>
                              <a:ea typeface="+mn-ea"/>
                              <a:cs typeface="+mn-cs"/>
                            </a:rPr>
                            <a:t>A = </a:t>
                          </a:r>
                          <a14:m>
                            <m:oMath xmlns:m="http://schemas.openxmlformats.org/officeDocument/2006/math">
                              <m:f>
                                <m:fPr>
                                  <m:ctrlPr>
                                    <a:rPr lang="en-US" sz="4800" i="1" smtClean="0">
                                      <a:solidFill>
                                        <a:sysClr val="windowText" lastClr="000000"/>
                                      </a:solidFill>
                                      <a:latin typeface="Cambria Math" panose="02040503050406030204" pitchFamily="18" charset="0"/>
                                    </a:rPr>
                                  </m:ctrlPr>
                                </m:fPr>
                                <m:num>
                                  <m:r>
                                    <a:rPr lang="en-US" sz="4800" b="0" i="1" smtClean="0">
                                      <a:solidFill>
                                        <a:sysClr val="windowText" lastClr="000000"/>
                                      </a:solidFill>
                                      <a:latin typeface="Cambria Math" panose="02040503050406030204" pitchFamily="18" charset="0"/>
                                    </a:rPr>
                                    <m:t>𝑉</m:t>
                                  </m:r>
                                  <m:r>
                                    <a:rPr lang="en-US" sz="4800" b="0" i="1" baseline="-25000" smtClean="0">
                                      <a:solidFill>
                                        <a:sysClr val="windowText" lastClr="000000"/>
                                      </a:solidFill>
                                      <a:latin typeface="Cambria Math" panose="02040503050406030204" pitchFamily="18" charset="0"/>
                                    </a:rPr>
                                    <m:t>𝑓</m:t>
                                  </m:r>
                                  <m:r>
                                    <a:rPr lang="en-US" sz="4800" b="0" i="1" smtClean="0">
                                      <a:solidFill>
                                        <a:sysClr val="windowText" lastClr="000000"/>
                                      </a:solidFill>
                                      <a:latin typeface="Cambria Math" panose="02040503050406030204" pitchFamily="18" charset="0"/>
                                    </a:rPr>
                                    <m:t>−</m:t>
                                  </m:r>
                                  <m:r>
                                    <a:rPr lang="en-US" sz="4800" b="0" i="1" smtClean="0">
                                      <a:solidFill>
                                        <a:sysClr val="windowText" lastClr="000000"/>
                                      </a:solidFill>
                                      <a:latin typeface="Cambria Math" panose="02040503050406030204" pitchFamily="18" charset="0"/>
                                    </a:rPr>
                                    <m:t>𝑉𝑖</m:t>
                                  </m:r>
                                </m:num>
                                <m:den>
                                  <m:r>
                                    <a:rPr lang="en-US" sz="4800" b="0" i="1" smtClean="0">
                                      <a:solidFill>
                                        <a:sysClr val="windowText" lastClr="000000"/>
                                      </a:solidFill>
                                      <a:latin typeface="Cambria Math" panose="02040503050406030204" pitchFamily="18" charset="0"/>
                                    </a:rPr>
                                    <m:t>𝑡</m:t>
                                  </m:r>
                                </m:den>
                              </m:f>
                            </m:oMath>
                          </a14:m>
                          <a:endParaRPr lang="en-US" sz="4800" kern="1200" dirty="0">
                            <a:solidFill>
                              <a:sysClr val="windowText" lastClr="000000"/>
                            </a:solidFill>
                            <a:latin typeface="+mn-lt"/>
                            <a:ea typeface="+mn-ea"/>
                            <a:cs typeface="+mn-cs"/>
                          </a:endParaRPr>
                        </a:p>
                      </a:txBody>
                      <a:tcPr marL="122452" marR="122452" marT="61226" marB="61226"/>
                    </a:tc>
                    <a:tc>
                      <a:txBody>
                        <a:bodyPr/>
                        <a:lstStyle/>
                        <a:p>
                          <a:pPr algn="ctr"/>
                          <a:endParaRPr lang="en-US" sz="3600" dirty="0">
                            <a:solidFill>
                              <a:sysClr val="windowText" lastClr="000000"/>
                            </a:solidFill>
                            <a:latin typeface="+mj-lt"/>
                          </a:endParaRPr>
                        </a:p>
                        <a:p>
                          <a:pPr algn="ctr"/>
                          <a:r>
                            <a:rPr lang="en-US" sz="3600" dirty="0" err="1">
                              <a:solidFill>
                                <a:sysClr val="windowText" lastClr="000000"/>
                              </a:solidFill>
                              <a:latin typeface="+mj-lt"/>
                            </a:rPr>
                            <a:t>V</a:t>
                          </a:r>
                          <a:r>
                            <a:rPr lang="en-US" sz="3600" baseline="-25000" dirty="0" err="1">
                              <a:solidFill>
                                <a:sysClr val="windowText" lastClr="000000"/>
                              </a:solidFill>
                              <a:latin typeface="+mj-lt"/>
                            </a:rPr>
                            <a:t>f</a:t>
                          </a:r>
                          <a:r>
                            <a:rPr lang="en-US" sz="3600" dirty="0">
                              <a:solidFill>
                                <a:sysClr val="windowText" lastClr="000000"/>
                              </a:solidFill>
                              <a:latin typeface="+mj-lt"/>
                            </a:rPr>
                            <a:t> = at + V</a:t>
                          </a:r>
                          <a:r>
                            <a:rPr lang="en-US" sz="3600" baseline="-25000" dirty="0">
                              <a:solidFill>
                                <a:sysClr val="windowText" lastClr="000000"/>
                              </a:solidFill>
                              <a:latin typeface="+mj-lt"/>
                            </a:rPr>
                            <a:t>i</a:t>
                          </a:r>
                        </a:p>
                      </a:txBody>
                      <a:tcPr marL="122452" marR="122452" marT="61226" marB="61226"/>
                    </a:tc>
                    <a:tc>
                      <a:txBody>
                        <a:bodyPr/>
                        <a:lstStyle/>
                        <a:p>
                          <a:pPr algn="ctr"/>
                          <a:endParaRPr lang="en-US" sz="3600" dirty="0">
                            <a:solidFill>
                              <a:sysClr val="windowText" lastClr="000000"/>
                            </a:solidFill>
                            <a:latin typeface="+mj-lt"/>
                          </a:endParaRPr>
                        </a:p>
                        <a:p>
                          <a:pPr algn="ctr"/>
                          <a:r>
                            <a:rPr lang="en-US" sz="4000" dirty="0">
                              <a:solidFill>
                                <a:sysClr val="windowText" lastClr="000000"/>
                              </a:solidFill>
                              <a:latin typeface="+mj-lt"/>
                            </a:rPr>
                            <a:t>V</a:t>
                          </a:r>
                          <a:r>
                            <a:rPr lang="en-US" sz="4000" baseline="-25000" dirty="0">
                              <a:solidFill>
                                <a:sysClr val="windowText" lastClr="000000"/>
                              </a:solidFill>
                              <a:latin typeface="+mj-lt"/>
                            </a:rPr>
                            <a:t>i</a:t>
                          </a:r>
                          <a:r>
                            <a:rPr lang="en-US" sz="4000" dirty="0">
                              <a:solidFill>
                                <a:sysClr val="windowText" lastClr="000000"/>
                              </a:solidFill>
                              <a:latin typeface="+mj-lt"/>
                            </a:rPr>
                            <a:t> = </a:t>
                          </a:r>
                          <a:r>
                            <a:rPr lang="en-US" sz="4000" dirty="0" err="1">
                              <a:solidFill>
                                <a:sysClr val="windowText" lastClr="000000"/>
                              </a:solidFill>
                              <a:latin typeface="+mj-lt"/>
                            </a:rPr>
                            <a:t>V</a:t>
                          </a:r>
                          <a:r>
                            <a:rPr lang="en-US" sz="4000" baseline="-25000" dirty="0" err="1">
                              <a:solidFill>
                                <a:sysClr val="windowText" lastClr="000000"/>
                              </a:solidFill>
                              <a:latin typeface="+mj-lt"/>
                            </a:rPr>
                            <a:t>f</a:t>
                          </a:r>
                          <a:r>
                            <a:rPr lang="en-US" sz="4000" dirty="0">
                              <a:solidFill>
                                <a:sysClr val="windowText" lastClr="000000"/>
                              </a:solidFill>
                              <a:latin typeface="+mj-lt"/>
                            </a:rPr>
                            <a:t> - at</a:t>
                          </a:r>
                        </a:p>
                      </a:txBody>
                      <a:tcPr marL="122452" marR="122452" marT="61226" marB="61226"/>
                    </a:tc>
                    <a:tc>
                      <a:txBody>
                        <a:bodyPr/>
                        <a:lstStyle/>
                        <a:p>
                          <a:pPr algn="ctr"/>
                          <a:r>
                            <a:rPr lang="en-US" sz="4800" kern="1200" dirty="0">
                              <a:solidFill>
                                <a:sysClr val="windowText" lastClr="000000"/>
                              </a:solidFill>
                              <a:latin typeface="+mn-lt"/>
                              <a:ea typeface="+mn-ea"/>
                              <a:cs typeface="+mn-cs"/>
                            </a:rPr>
                            <a:t>t = </a:t>
                          </a:r>
                          <a14:m>
                            <m:oMath xmlns:m="http://schemas.openxmlformats.org/officeDocument/2006/math">
                              <m:f>
                                <m:fPr>
                                  <m:ctrlPr>
                                    <a:rPr lang="en-US" sz="4800" i="1" smtClean="0">
                                      <a:solidFill>
                                        <a:sysClr val="windowText" lastClr="000000"/>
                                      </a:solidFill>
                                      <a:latin typeface="Cambria Math" panose="02040503050406030204" pitchFamily="18" charset="0"/>
                                    </a:rPr>
                                  </m:ctrlPr>
                                </m:fPr>
                                <m:num>
                                  <m:r>
                                    <a:rPr lang="en-US" sz="4800" b="0" i="1" smtClean="0">
                                      <a:solidFill>
                                        <a:sysClr val="windowText" lastClr="000000"/>
                                      </a:solidFill>
                                      <a:latin typeface="Cambria Math" panose="02040503050406030204" pitchFamily="18" charset="0"/>
                                    </a:rPr>
                                    <m:t>𝑉</m:t>
                                  </m:r>
                                  <m:r>
                                    <a:rPr lang="en-US" sz="4800" b="0" i="1" baseline="-25000" smtClean="0">
                                      <a:solidFill>
                                        <a:sysClr val="windowText" lastClr="000000"/>
                                      </a:solidFill>
                                      <a:latin typeface="Cambria Math" panose="02040503050406030204" pitchFamily="18" charset="0"/>
                                    </a:rPr>
                                    <m:t>𝑓</m:t>
                                  </m:r>
                                  <m:r>
                                    <a:rPr lang="en-US" sz="4800" b="0" i="1" smtClean="0">
                                      <a:solidFill>
                                        <a:sysClr val="windowText" lastClr="000000"/>
                                      </a:solidFill>
                                      <a:latin typeface="Cambria Math" panose="02040503050406030204" pitchFamily="18" charset="0"/>
                                    </a:rPr>
                                    <m:t> −</m:t>
                                  </m:r>
                                  <m:r>
                                    <a:rPr lang="en-US" sz="4800" b="0" i="1" smtClean="0">
                                      <a:solidFill>
                                        <a:sysClr val="windowText" lastClr="000000"/>
                                      </a:solidFill>
                                      <a:latin typeface="Cambria Math" panose="02040503050406030204" pitchFamily="18" charset="0"/>
                                    </a:rPr>
                                    <m:t>𝑉𝑖</m:t>
                                  </m:r>
                                </m:num>
                                <m:den>
                                  <m:r>
                                    <a:rPr lang="en-US" sz="4800" b="0" i="1" smtClean="0">
                                      <a:solidFill>
                                        <a:sysClr val="windowText" lastClr="000000"/>
                                      </a:solidFill>
                                      <a:latin typeface="Cambria Math" panose="02040503050406030204" pitchFamily="18" charset="0"/>
                                    </a:rPr>
                                    <m:t>𝐴</m:t>
                                  </m:r>
                                </m:den>
                              </m:f>
                            </m:oMath>
                          </a14:m>
                          <a:endParaRPr lang="en-US" sz="4800" dirty="0">
                            <a:solidFill>
                              <a:sysClr val="windowText" lastClr="000000"/>
                            </a:solidFill>
                          </a:endParaRPr>
                        </a:p>
                      </a:txBody>
                      <a:tcPr marL="122452" marR="122452" marT="61226" marB="61226"/>
                    </a:tc>
                    <a:extLst>
                      <a:ext uri="{0D108BD9-81ED-4DB2-BD59-A6C34878D82A}">
                        <a16:rowId xmlns:a16="http://schemas.microsoft.com/office/drawing/2014/main" val="10001"/>
                      </a:ext>
                    </a:extLst>
                  </a:tr>
                </a:tbl>
              </a:graphicData>
            </a:graphic>
          </p:graphicFrame>
        </mc:Choice>
        <mc:Fallback>
          <p:graphicFrame>
            <p:nvGraphicFramePr>
              <p:cNvPr id="4" name="Table 3"/>
              <p:cNvGraphicFramePr>
                <a:graphicFrameLocks noGrp="1"/>
              </p:cNvGraphicFramePr>
              <p:nvPr>
                <p:extLst>
                  <p:ext uri="{D42A27DB-BD31-4B8C-83A1-F6EECF244321}">
                    <p14:modId xmlns:p14="http://schemas.microsoft.com/office/powerpoint/2010/main" val="3925599844"/>
                  </p:ext>
                </p:extLst>
              </p:nvPr>
            </p:nvGraphicFramePr>
            <p:xfrm>
              <a:off x="609600" y="2694903"/>
              <a:ext cx="10884652" cy="2958666"/>
            </p:xfrm>
            <a:graphic>
              <a:graphicData uri="http://schemas.openxmlformats.org/drawingml/2006/table">
                <a:tbl>
                  <a:tblPr firstRow="1" bandRow="1">
                    <a:tableStyleId>{5940675A-B579-460E-94D1-54222C63F5DA}</a:tableStyleId>
                  </a:tblPr>
                  <a:tblGrid>
                    <a:gridCol w="2775045">
                      <a:extLst>
                        <a:ext uri="{9D8B030D-6E8A-4147-A177-3AD203B41FA5}">
                          <a16:colId xmlns:a16="http://schemas.microsoft.com/office/drawing/2014/main" val="20000"/>
                        </a:ext>
                      </a:extLst>
                    </a:gridCol>
                    <a:gridCol w="2667281">
                      <a:extLst>
                        <a:ext uri="{9D8B030D-6E8A-4147-A177-3AD203B41FA5}">
                          <a16:colId xmlns:a16="http://schemas.microsoft.com/office/drawing/2014/main" val="20001"/>
                        </a:ext>
                      </a:extLst>
                    </a:gridCol>
                    <a:gridCol w="2721163">
                      <a:extLst>
                        <a:ext uri="{9D8B030D-6E8A-4147-A177-3AD203B41FA5}">
                          <a16:colId xmlns:a16="http://schemas.microsoft.com/office/drawing/2014/main" val="3153441983"/>
                        </a:ext>
                      </a:extLst>
                    </a:gridCol>
                    <a:gridCol w="2721163">
                      <a:extLst>
                        <a:ext uri="{9D8B030D-6E8A-4147-A177-3AD203B41FA5}">
                          <a16:colId xmlns:a16="http://schemas.microsoft.com/office/drawing/2014/main" val="20002"/>
                        </a:ext>
                      </a:extLst>
                    </a:gridCol>
                  </a:tblGrid>
                  <a:tr h="1219732">
                    <a:tc>
                      <a:txBody>
                        <a:bodyPr/>
                        <a:lstStyle/>
                        <a:p>
                          <a:pPr algn="ctr"/>
                          <a:r>
                            <a:rPr lang="en-US" sz="3600" dirty="0">
                              <a:solidFill>
                                <a:sysClr val="windowText" lastClr="000000"/>
                              </a:solidFill>
                            </a:rPr>
                            <a:t>Acceleration</a:t>
                          </a:r>
                        </a:p>
                      </a:txBody>
                      <a:tcPr marL="122452" marR="122452" marT="61226" marB="61226">
                        <a:solidFill>
                          <a:schemeClr val="accent1">
                            <a:lumMod val="75000"/>
                          </a:schemeClr>
                        </a:solidFill>
                      </a:tcPr>
                    </a:tc>
                    <a:tc>
                      <a:txBody>
                        <a:bodyPr/>
                        <a:lstStyle/>
                        <a:p>
                          <a:pPr algn="ctr"/>
                          <a:r>
                            <a:rPr lang="en-US" sz="3600" dirty="0">
                              <a:solidFill>
                                <a:sysClr val="windowText" lastClr="000000"/>
                              </a:solidFill>
                            </a:rPr>
                            <a:t>Final Velocity</a:t>
                          </a:r>
                        </a:p>
                      </a:txBody>
                      <a:tcPr marL="122452" marR="122452" marT="61226" marB="61226">
                        <a:solidFill>
                          <a:schemeClr val="accent1">
                            <a:lumMod val="75000"/>
                          </a:schemeClr>
                        </a:solidFill>
                      </a:tcPr>
                    </a:tc>
                    <a:tc>
                      <a:txBody>
                        <a:bodyPr/>
                        <a:lstStyle/>
                        <a:p>
                          <a:pPr algn="ctr"/>
                          <a:r>
                            <a:rPr lang="en-US" sz="3600" dirty="0">
                              <a:solidFill>
                                <a:sysClr val="windowText" lastClr="000000"/>
                              </a:solidFill>
                            </a:rPr>
                            <a:t>Initial</a:t>
                          </a:r>
                        </a:p>
                        <a:p>
                          <a:pPr algn="ctr"/>
                          <a:r>
                            <a:rPr lang="en-US" sz="3600" dirty="0">
                              <a:solidFill>
                                <a:sysClr val="windowText" lastClr="000000"/>
                              </a:solidFill>
                            </a:rPr>
                            <a:t>Velocity</a:t>
                          </a:r>
                        </a:p>
                      </a:txBody>
                      <a:tcPr marL="122452" marR="122452" marT="61226" marB="61226">
                        <a:solidFill>
                          <a:schemeClr val="accent1">
                            <a:lumMod val="75000"/>
                          </a:schemeClr>
                        </a:solidFill>
                      </a:tcPr>
                    </a:tc>
                    <a:tc>
                      <a:txBody>
                        <a:bodyPr/>
                        <a:lstStyle/>
                        <a:p>
                          <a:pPr algn="ctr"/>
                          <a:r>
                            <a:rPr lang="en-US" sz="3600" dirty="0">
                              <a:solidFill>
                                <a:sysClr val="windowText" lastClr="000000"/>
                              </a:solidFill>
                            </a:rPr>
                            <a:t>Time</a:t>
                          </a:r>
                        </a:p>
                      </a:txBody>
                      <a:tcPr marL="122452" marR="122452" marT="61226" marB="61226">
                        <a:solidFill>
                          <a:schemeClr val="accent1">
                            <a:lumMod val="75000"/>
                          </a:schemeClr>
                        </a:solidFill>
                      </a:tcPr>
                    </a:tc>
                    <a:extLst>
                      <a:ext uri="{0D108BD9-81ED-4DB2-BD59-A6C34878D82A}">
                        <a16:rowId xmlns:a16="http://schemas.microsoft.com/office/drawing/2014/main" val="10000"/>
                      </a:ext>
                    </a:extLst>
                  </a:tr>
                  <a:tr h="1738934">
                    <a:tc>
                      <a:txBody>
                        <a:bodyPr/>
                        <a:lstStyle/>
                        <a:p>
                          <a:endParaRPr lang="en-US"/>
                        </a:p>
                      </a:txBody>
                      <a:tcPr marL="122452" marR="122452" marT="61226" marB="61226">
                        <a:blipFill>
                          <a:blip r:embed="rId2"/>
                          <a:stretch>
                            <a:fillRect l="-440" t="-74476" r="-292967" b="-699"/>
                          </a:stretch>
                        </a:blipFill>
                      </a:tcPr>
                    </a:tc>
                    <a:tc>
                      <a:txBody>
                        <a:bodyPr/>
                        <a:lstStyle/>
                        <a:p>
                          <a:pPr algn="ctr"/>
                          <a:endParaRPr lang="en-US" sz="3600" dirty="0">
                            <a:solidFill>
                              <a:sysClr val="windowText" lastClr="000000"/>
                            </a:solidFill>
                            <a:latin typeface="+mj-lt"/>
                          </a:endParaRPr>
                        </a:p>
                        <a:p>
                          <a:pPr algn="ctr"/>
                          <a:r>
                            <a:rPr lang="en-US" sz="3600" dirty="0" err="1">
                              <a:solidFill>
                                <a:sysClr val="windowText" lastClr="000000"/>
                              </a:solidFill>
                              <a:latin typeface="+mj-lt"/>
                            </a:rPr>
                            <a:t>V</a:t>
                          </a:r>
                          <a:r>
                            <a:rPr lang="en-US" sz="3600" baseline="-25000" dirty="0" err="1">
                              <a:solidFill>
                                <a:sysClr val="windowText" lastClr="000000"/>
                              </a:solidFill>
                              <a:latin typeface="+mj-lt"/>
                            </a:rPr>
                            <a:t>f</a:t>
                          </a:r>
                          <a:r>
                            <a:rPr lang="en-US" sz="3600" dirty="0">
                              <a:solidFill>
                                <a:sysClr val="windowText" lastClr="000000"/>
                              </a:solidFill>
                              <a:latin typeface="+mj-lt"/>
                            </a:rPr>
                            <a:t> = at + V</a:t>
                          </a:r>
                          <a:r>
                            <a:rPr lang="en-US" sz="3600" baseline="-25000" dirty="0">
                              <a:solidFill>
                                <a:sysClr val="windowText" lastClr="000000"/>
                              </a:solidFill>
                              <a:latin typeface="+mj-lt"/>
                            </a:rPr>
                            <a:t>i</a:t>
                          </a:r>
                        </a:p>
                      </a:txBody>
                      <a:tcPr marL="122452" marR="122452" marT="61226" marB="61226"/>
                    </a:tc>
                    <a:tc>
                      <a:txBody>
                        <a:bodyPr/>
                        <a:lstStyle/>
                        <a:p>
                          <a:pPr algn="ctr"/>
                          <a:endParaRPr lang="en-US" sz="3600" dirty="0">
                            <a:solidFill>
                              <a:sysClr val="windowText" lastClr="000000"/>
                            </a:solidFill>
                            <a:latin typeface="+mj-lt"/>
                          </a:endParaRPr>
                        </a:p>
                        <a:p>
                          <a:pPr algn="ctr"/>
                          <a:r>
                            <a:rPr lang="en-US" sz="4000" dirty="0">
                              <a:solidFill>
                                <a:sysClr val="windowText" lastClr="000000"/>
                              </a:solidFill>
                              <a:latin typeface="+mj-lt"/>
                            </a:rPr>
                            <a:t>V</a:t>
                          </a:r>
                          <a:r>
                            <a:rPr lang="en-US" sz="4000" baseline="-25000" dirty="0">
                              <a:solidFill>
                                <a:sysClr val="windowText" lastClr="000000"/>
                              </a:solidFill>
                              <a:latin typeface="+mj-lt"/>
                            </a:rPr>
                            <a:t>i</a:t>
                          </a:r>
                          <a:r>
                            <a:rPr lang="en-US" sz="4000" dirty="0">
                              <a:solidFill>
                                <a:sysClr val="windowText" lastClr="000000"/>
                              </a:solidFill>
                              <a:latin typeface="+mj-lt"/>
                            </a:rPr>
                            <a:t> = </a:t>
                          </a:r>
                          <a:r>
                            <a:rPr lang="en-US" sz="4000" dirty="0" err="1">
                              <a:solidFill>
                                <a:sysClr val="windowText" lastClr="000000"/>
                              </a:solidFill>
                              <a:latin typeface="+mj-lt"/>
                            </a:rPr>
                            <a:t>V</a:t>
                          </a:r>
                          <a:r>
                            <a:rPr lang="en-US" sz="4000" baseline="-25000" dirty="0" err="1">
                              <a:solidFill>
                                <a:sysClr val="windowText" lastClr="000000"/>
                              </a:solidFill>
                              <a:latin typeface="+mj-lt"/>
                            </a:rPr>
                            <a:t>f</a:t>
                          </a:r>
                          <a:r>
                            <a:rPr lang="en-US" sz="4000" dirty="0">
                              <a:solidFill>
                                <a:sysClr val="windowText" lastClr="000000"/>
                              </a:solidFill>
                              <a:latin typeface="+mj-lt"/>
                            </a:rPr>
                            <a:t> - at</a:t>
                          </a:r>
                        </a:p>
                      </a:txBody>
                      <a:tcPr marL="122452" marR="122452" marT="61226" marB="61226"/>
                    </a:tc>
                    <a:tc>
                      <a:txBody>
                        <a:bodyPr/>
                        <a:lstStyle/>
                        <a:p>
                          <a:endParaRPr lang="en-US"/>
                        </a:p>
                      </a:txBody>
                      <a:tcPr marL="122452" marR="122452" marT="61226" marB="61226">
                        <a:blipFill>
                          <a:blip r:embed="rId2"/>
                          <a:stretch>
                            <a:fillRect l="-300897" t="-74476" r="-448" b="-699"/>
                          </a:stretch>
                        </a:blipFill>
                      </a:tcPr>
                    </a:tc>
                    <a:extLst>
                      <a:ext uri="{0D108BD9-81ED-4DB2-BD59-A6C34878D82A}">
                        <a16:rowId xmlns:a16="http://schemas.microsoft.com/office/drawing/2014/main" val="10001"/>
                      </a:ext>
                    </a:extLst>
                  </a:tr>
                </a:tbl>
              </a:graphicData>
            </a:graphic>
          </p:graphicFrame>
        </mc:Fallback>
      </mc:AlternateContent>
    </p:spTree>
    <p:extLst>
      <p:ext uri="{BB962C8B-B14F-4D97-AF65-F5344CB8AC3E}">
        <p14:creationId xmlns:p14="http://schemas.microsoft.com/office/powerpoint/2010/main" val="3432607496"/>
      </p:ext>
    </p:extLst>
  </p:cSld>
  <p:clrMapOvr>
    <a:masterClrMapping/>
  </p:clrMapOvr>
  <p:transition>
    <p:random/>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solidFill>
            <a:srgbClr val="C00000"/>
          </a:solidFill>
        </p:spPr>
        <p:txBody>
          <a:bodyPr>
            <a:normAutofit/>
          </a:bodyPr>
          <a:lstStyle/>
          <a:p>
            <a:pPr fontAlgn="auto">
              <a:spcAft>
                <a:spcPts val="0"/>
              </a:spcAft>
              <a:defRPr/>
            </a:pPr>
            <a:r>
              <a:rPr lang="en-US" dirty="0">
                <a:solidFill>
                  <a:schemeClr val="bg1"/>
                </a:solidFill>
              </a:rPr>
              <a:t>Calculation Example #1</a:t>
            </a:r>
          </a:p>
        </p:txBody>
      </p:sp>
      <p:sp>
        <p:nvSpPr>
          <p:cNvPr id="23555" name="Rectangle 3"/>
          <p:cNvSpPr>
            <a:spLocks noGrp="1" noChangeArrowheads="1"/>
          </p:cNvSpPr>
          <p:nvPr>
            <p:ph idx="1"/>
          </p:nvPr>
        </p:nvSpPr>
        <p:spPr/>
        <p:txBody>
          <a:bodyPr/>
          <a:lstStyle/>
          <a:p>
            <a:pPr marL="0" indent="0">
              <a:buNone/>
            </a:pPr>
            <a:r>
              <a:rPr lang="en-US" dirty="0"/>
              <a:t>1. The wind is blowing with a velocity of 8m/s W. Suddenly, in 3s, the wind’s velocity is 23m/s W. What is the acceleration?</a:t>
            </a:r>
          </a:p>
          <a:p>
            <a:pPr marL="0" marR="0" indent="0">
              <a:spcBef>
                <a:spcPts val="0"/>
              </a:spcBef>
              <a:spcAft>
                <a:spcPts val="0"/>
              </a:spcAft>
              <a:buNone/>
            </a:pPr>
            <a:endParaRPr lang="en-US" dirty="0">
              <a:effectLst/>
              <a:latin typeface="+mj-lt"/>
              <a:ea typeface="Times New Roman" panose="02020603050405020304" pitchFamily="18" charset="0"/>
            </a:endParaRPr>
          </a:p>
          <a:p>
            <a:pPr>
              <a:lnSpc>
                <a:spcPct val="90000"/>
              </a:lnSpc>
            </a:pPr>
            <a:endParaRPr lang="en-US" altLang="en-US" dirty="0"/>
          </a:p>
          <a:p>
            <a:pPr>
              <a:lnSpc>
                <a:spcPct val="90000"/>
              </a:lnSpc>
            </a:pPr>
            <a:endParaRPr lang="en-US" altLang="en-US" dirty="0"/>
          </a:p>
          <a:p>
            <a:pPr>
              <a:lnSpc>
                <a:spcPct val="90000"/>
              </a:lnSpc>
            </a:pPr>
            <a:endParaRPr lang="en-US" altLang="en-US" dirty="0"/>
          </a:p>
          <a:p>
            <a:pPr>
              <a:lnSpc>
                <a:spcPct val="90000"/>
              </a:lnSpc>
              <a:buFont typeface="Wingdings" panose="05000000000000000000" pitchFamily="2" charset="2"/>
              <a:buNone/>
            </a:pPr>
            <a:endParaRPr lang="en-US" altLang="en-US" dirty="0"/>
          </a:p>
        </p:txBody>
      </p:sp>
      <p:graphicFrame>
        <p:nvGraphicFramePr>
          <p:cNvPr id="3" name="Table 2">
            <a:extLst>
              <a:ext uri="{FF2B5EF4-FFF2-40B4-BE49-F238E27FC236}">
                <a16:creationId xmlns:a16="http://schemas.microsoft.com/office/drawing/2014/main" id="{2044B4A7-BBB1-4492-910E-31A4851EED19}"/>
              </a:ext>
            </a:extLst>
          </p:cNvPr>
          <p:cNvGraphicFramePr>
            <a:graphicFrameLocks noGrp="1"/>
          </p:cNvGraphicFramePr>
          <p:nvPr>
            <p:extLst>
              <p:ext uri="{D42A27DB-BD31-4B8C-83A1-F6EECF244321}">
                <p14:modId xmlns:p14="http://schemas.microsoft.com/office/powerpoint/2010/main" val="4230836555"/>
              </p:ext>
            </p:extLst>
          </p:nvPr>
        </p:nvGraphicFramePr>
        <p:xfrm>
          <a:off x="212036" y="3733800"/>
          <a:ext cx="11820938" cy="2913380"/>
        </p:xfrm>
        <a:graphic>
          <a:graphicData uri="http://schemas.openxmlformats.org/drawingml/2006/table">
            <a:tbl>
              <a:tblPr firstRow="1" firstCol="1" lastRow="1" lastCol="1" bandRow="1" bandCol="1"/>
              <a:tblGrid>
                <a:gridCol w="2010413">
                  <a:extLst>
                    <a:ext uri="{9D8B030D-6E8A-4147-A177-3AD203B41FA5}">
                      <a16:colId xmlns:a16="http://schemas.microsoft.com/office/drawing/2014/main" val="1298987676"/>
                    </a:ext>
                  </a:extLst>
                </a:gridCol>
                <a:gridCol w="9810525">
                  <a:extLst>
                    <a:ext uri="{9D8B030D-6E8A-4147-A177-3AD203B41FA5}">
                      <a16:colId xmlns:a16="http://schemas.microsoft.com/office/drawing/2014/main" val="2333738343"/>
                    </a:ext>
                  </a:extLst>
                </a:gridCol>
              </a:tblGrid>
              <a:tr h="514985">
                <a:tc>
                  <a:txBody>
                    <a:bodyPr/>
                    <a:lstStyle/>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Given/</a:t>
                      </a:r>
                    </a:p>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Unknown</a:t>
                      </a:r>
                      <a:endParaRPr lang="en-US" sz="2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Work</a:t>
                      </a:r>
                      <a:endParaRPr lang="en-US" sz="2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5139385"/>
                  </a:ext>
                </a:extLst>
              </a:tr>
              <a:tr h="2059940">
                <a:tc>
                  <a:txBody>
                    <a:bodyPr/>
                    <a:lstStyle/>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A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Vf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Vi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solidFill>
                            <a:schemeClr val="tx1"/>
                          </a:solidFill>
                          <a:effectLst/>
                          <a:latin typeface="Times New Roman" panose="02020603050405020304" pitchFamily="18" charset="0"/>
                          <a:ea typeface="Times New Roman" panose="02020603050405020304" pitchFamily="18" charset="0"/>
                        </a:rPr>
                        <a:t>t =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2800" dirty="0"/>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5655313"/>
                  </a:ext>
                </a:extLst>
              </a:tr>
            </a:tbl>
          </a:graphicData>
        </a:graphic>
      </p:graphicFrame>
      <p:sp>
        <p:nvSpPr>
          <p:cNvPr id="4" name="TextBox 3">
            <a:extLst>
              <a:ext uri="{FF2B5EF4-FFF2-40B4-BE49-F238E27FC236}">
                <a16:creationId xmlns:a16="http://schemas.microsoft.com/office/drawing/2014/main" id="{BF19C1BD-FFD3-4BE6-B776-268DFE8C003F}"/>
              </a:ext>
            </a:extLst>
          </p:cNvPr>
          <p:cNvSpPr txBox="1"/>
          <p:nvPr/>
        </p:nvSpPr>
        <p:spPr>
          <a:xfrm>
            <a:off x="981678" y="5000173"/>
            <a:ext cx="1199096" cy="461665"/>
          </a:xfrm>
          <a:prstGeom prst="rect">
            <a:avLst/>
          </a:prstGeom>
          <a:noFill/>
        </p:spPr>
        <p:txBody>
          <a:bodyPr wrap="square" rtlCol="0">
            <a:spAutoFit/>
          </a:bodyPr>
          <a:lstStyle/>
          <a:p>
            <a:r>
              <a:rPr lang="en-US" sz="2400" dirty="0"/>
              <a:t>23m/s</a:t>
            </a:r>
          </a:p>
        </p:txBody>
      </p:sp>
      <p:sp>
        <p:nvSpPr>
          <p:cNvPr id="5" name="TextBox 4">
            <a:extLst>
              <a:ext uri="{FF2B5EF4-FFF2-40B4-BE49-F238E27FC236}">
                <a16:creationId xmlns:a16="http://schemas.microsoft.com/office/drawing/2014/main" id="{48A1B795-7378-4E41-BFFA-6BCF0143F5B7}"/>
              </a:ext>
            </a:extLst>
          </p:cNvPr>
          <p:cNvSpPr txBox="1"/>
          <p:nvPr/>
        </p:nvSpPr>
        <p:spPr>
          <a:xfrm>
            <a:off x="803203" y="4567536"/>
            <a:ext cx="1383247" cy="461665"/>
          </a:xfrm>
          <a:prstGeom prst="rect">
            <a:avLst/>
          </a:prstGeom>
          <a:noFill/>
        </p:spPr>
        <p:txBody>
          <a:bodyPr wrap="square" rtlCol="0">
            <a:spAutoFit/>
          </a:bodyPr>
          <a:lstStyle/>
          <a:p>
            <a:r>
              <a:rPr lang="en-US" sz="2400" dirty="0"/>
              <a:t>?</a:t>
            </a:r>
          </a:p>
        </p:txBody>
      </p:sp>
      <p:sp>
        <p:nvSpPr>
          <p:cNvPr id="10" name="TextBox 9">
            <a:extLst>
              <a:ext uri="{FF2B5EF4-FFF2-40B4-BE49-F238E27FC236}">
                <a16:creationId xmlns:a16="http://schemas.microsoft.com/office/drawing/2014/main" id="{2EED7FF6-53BA-4D22-9649-B4885832059E}"/>
              </a:ext>
            </a:extLst>
          </p:cNvPr>
          <p:cNvSpPr txBox="1"/>
          <p:nvPr/>
        </p:nvSpPr>
        <p:spPr>
          <a:xfrm>
            <a:off x="935365" y="5438631"/>
            <a:ext cx="1342729" cy="461665"/>
          </a:xfrm>
          <a:prstGeom prst="rect">
            <a:avLst/>
          </a:prstGeom>
          <a:noFill/>
        </p:spPr>
        <p:txBody>
          <a:bodyPr wrap="square" rtlCol="0">
            <a:spAutoFit/>
          </a:bodyPr>
          <a:lstStyle/>
          <a:p>
            <a:r>
              <a:rPr lang="en-US" sz="2400" dirty="0"/>
              <a:t>8m/s</a:t>
            </a:r>
          </a:p>
        </p:txBody>
      </p:sp>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25D6C25D-1FCC-4D36-B198-8E8E49B55AE6}"/>
                  </a:ext>
                </a:extLst>
              </p:cNvPr>
              <p:cNvSpPr txBox="1"/>
              <p:nvPr/>
            </p:nvSpPr>
            <p:spPr>
              <a:xfrm>
                <a:off x="3570550" y="5088410"/>
                <a:ext cx="3535901" cy="79387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2400" i="1">
                          <a:latin typeface="Cambria Math" panose="02040503050406030204" pitchFamily="18" charset="0"/>
                          <a:ea typeface="Times New Roman" panose="02020603050405020304" pitchFamily="18" charset="0"/>
                          <a:cs typeface="Times New Roman" panose="02020603050405020304" pitchFamily="18" charset="0"/>
                        </a:rPr>
                        <m:t>𝑎</m:t>
                      </m:r>
                      <m:r>
                        <a:rPr lang="en-US" sz="2400" i="1">
                          <a:latin typeface="Cambria Math" panose="02040503050406030204" pitchFamily="18" charset="0"/>
                          <a:ea typeface="Times New Roman" panose="02020603050405020304" pitchFamily="18" charset="0"/>
                          <a:cs typeface="Times New Roman" panose="02020603050405020304" pitchFamily="18" charset="0"/>
                        </a:rPr>
                        <m:t>=</m:t>
                      </m:r>
                      <m:f>
                        <m:fPr>
                          <m:ctrlPr>
                            <a:rPr lang="en-US" sz="2400" i="1">
                              <a:latin typeface="Cambria Math" panose="02040503050406030204" pitchFamily="18" charset="0"/>
                            </a:rPr>
                          </m:ctrlPr>
                        </m:fPr>
                        <m:num>
                          <m:r>
                            <a:rPr lang="en-US" sz="2400" i="1">
                              <a:latin typeface="Cambria Math" panose="02040503050406030204" pitchFamily="18" charset="0"/>
                              <a:ea typeface="Times New Roman" panose="02020603050405020304" pitchFamily="18" charset="0"/>
                              <a:cs typeface="Times New Roman" panose="02020603050405020304" pitchFamily="18" charset="0"/>
                            </a:rPr>
                            <m:t>23</m:t>
                          </m:r>
                          <m:r>
                            <a:rPr lang="en-US" sz="2400" i="1">
                              <a:latin typeface="Cambria Math" panose="02040503050406030204" pitchFamily="18" charset="0"/>
                              <a:ea typeface="Times New Roman" panose="02020603050405020304" pitchFamily="18" charset="0"/>
                              <a:cs typeface="Times New Roman" panose="02020603050405020304" pitchFamily="18" charset="0"/>
                            </a:rPr>
                            <m:t>𝑚</m:t>
                          </m:r>
                          <m:r>
                            <a:rPr lang="en-US" sz="2400" i="1">
                              <a:latin typeface="Cambria Math" panose="02040503050406030204" pitchFamily="18" charset="0"/>
                              <a:ea typeface="Times New Roman" panose="02020603050405020304" pitchFamily="18" charset="0"/>
                              <a:cs typeface="Times New Roman" panose="02020603050405020304" pitchFamily="18" charset="0"/>
                            </a:rPr>
                            <m:t>/</m:t>
                          </m:r>
                          <m:r>
                            <a:rPr lang="en-US" sz="2400" i="1">
                              <a:latin typeface="Cambria Math" panose="02040503050406030204" pitchFamily="18" charset="0"/>
                              <a:ea typeface="Times New Roman" panose="02020603050405020304" pitchFamily="18" charset="0"/>
                              <a:cs typeface="Times New Roman" panose="02020603050405020304" pitchFamily="18" charset="0"/>
                            </a:rPr>
                            <m:t>𝑠</m:t>
                          </m:r>
                          <m:r>
                            <a:rPr lang="en-US" sz="2400" i="1">
                              <a:latin typeface="Cambria Math" panose="02040503050406030204" pitchFamily="18" charset="0"/>
                              <a:ea typeface="Times New Roman" panose="02020603050405020304" pitchFamily="18" charset="0"/>
                              <a:cs typeface="Times New Roman" panose="02020603050405020304" pitchFamily="18" charset="0"/>
                            </a:rPr>
                            <m:t>−8</m:t>
                          </m:r>
                          <m:r>
                            <a:rPr lang="en-US" sz="2400" i="1">
                              <a:latin typeface="Cambria Math" panose="02040503050406030204" pitchFamily="18" charset="0"/>
                              <a:ea typeface="Times New Roman" panose="02020603050405020304" pitchFamily="18" charset="0"/>
                              <a:cs typeface="Times New Roman" panose="02020603050405020304" pitchFamily="18" charset="0"/>
                            </a:rPr>
                            <m:t>𝑚</m:t>
                          </m:r>
                          <m:r>
                            <a:rPr lang="en-US" sz="2400" i="1">
                              <a:latin typeface="Cambria Math" panose="02040503050406030204" pitchFamily="18" charset="0"/>
                              <a:ea typeface="Times New Roman" panose="02020603050405020304" pitchFamily="18" charset="0"/>
                              <a:cs typeface="Times New Roman" panose="02020603050405020304" pitchFamily="18" charset="0"/>
                            </a:rPr>
                            <m:t>/</m:t>
                          </m:r>
                          <m:r>
                            <a:rPr lang="en-US" sz="2400" i="1">
                              <a:latin typeface="Cambria Math" panose="02040503050406030204" pitchFamily="18" charset="0"/>
                              <a:ea typeface="Times New Roman" panose="02020603050405020304" pitchFamily="18" charset="0"/>
                              <a:cs typeface="Times New Roman" panose="02020603050405020304" pitchFamily="18" charset="0"/>
                            </a:rPr>
                            <m:t>𝑠</m:t>
                          </m:r>
                        </m:num>
                        <m:den>
                          <m:r>
                            <a:rPr lang="en-US" sz="2400" i="1">
                              <a:latin typeface="Cambria Math" panose="02040503050406030204" pitchFamily="18" charset="0"/>
                              <a:ea typeface="Times New Roman" panose="02020603050405020304" pitchFamily="18" charset="0"/>
                              <a:cs typeface="Times New Roman" panose="02020603050405020304" pitchFamily="18" charset="0"/>
                            </a:rPr>
                            <m:t>3</m:t>
                          </m:r>
                          <m:r>
                            <a:rPr lang="en-US" sz="2400" i="1">
                              <a:latin typeface="Cambria Math" panose="02040503050406030204" pitchFamily="18" charset="0"/>
                              <a:ea typeface="Times New Roman" panose="02020603050405020304" pitchFamily="18" charset="0"/>
                              <a:cs typeface="Times New Roman" panose="02020603050405020304" pitchFamily="18" charset="0"/>
                            </a:rPr>
                            <m:t>𝑠</m:t>
                          </m:r>
                        </m:den>
                      </m:f>
                    </m:oMath>
                  </m:oMathPara>
                </a14:m>
                <a:endParaRPr lang="en-US" sz="2400" dirty="0">
                  <a:solidFill>
                    <a:schemeClr val="tx1"/>
                  </a:solidFill>
                </a:endParaRPr>
              </a:p>
            </p:txBody>
          </p:sp>
        </mc:Choice>
        <mc:Fallback xmlns="">
          <p:sp>
            <p:nvSpPr>
              <p:cNvPr id="7" name="TextBox 6">
                <a:extLst>
                  <a:ext uri="{FF2B5EF4-FFF2-40B4-BE49-F238E27FC236}">
                    <a16:creationId xmlns:a16="http://schemas.microsoft.com/office/drawing/2014/main" id="{25D6C25D-1FCC-4D36-B198-8E8E49B55AE6}"/>
                  </a:ext>
                </a:extLst>
              </p:cNvPr>
              <p:cNvSpPr txBox="1">
                <a:spLocks noRot="1" noChangeAspect="1" noMove="1" noResize="1" noEditPoints="1" noAdjustHandles="1" noChangeArrowheads="1" noChangeShapeType="1" noTextEdit="1"/>
              </p:cNvSpPr>
              <p:nvPr/>
            </p:nvSpPr>
            <p:spPr>
              <a:xfrm>
                <a:off x="3570550" y="5088410"/>
                <a:ext cx="3535901" cy="793872"/>
              </a:xfrm>
              <a:prstGeom prst="rect">
                <a:avLst/>
              </a:prstGeom>
              <a:blipFill>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8FBB6C36-86DD-4E10-976E-BA238A35B04B}"/>
                  </a:ext>
                </a:extLst>
              </p:cNvPr>
              <p:cNvSpPr txBox="1"/>
              <p:nvPr/>
            </p:nvSpPr>
            <p:spPr>
              <a:xfrm>
                <a:off x="2123729" y="5180918"/>
                <a:ext cx="1904999" cy="73597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2400" i="1">
                          <a:latin typeface="Cambria Math" panose="02040503050406030204" pitchFamily="18" charset="0"/>
                          <a:ea typeface="Times New Roman" panose="02020603050405020304" pitchFamily="18" charset="0"/>
                          <a:cs typeface="Times New Roman" panose="02020603050405020304" pitchFamily="18" charset="0"/>
                        </a:rPr>
                        <m:t>𝑎</m:t>
                      </m:r>
                      <m:r>
                        <a:rPr lang="en-US" sz="2400" i="1">
                          <a:latin typeface="Cambria Math" panose="02040503050406030204" pitchFamily="18" charset="0"/>
                          <a:ea typeface="Times New Roman" panose="02020603050405020304" pitchFamily="18" charset="0"/>
                          <a:cs typeface="Times New Roman" panose="02020603050405020304" pitchFamily="18" charset="0"/>
                        </a:rPr>
                        <m:t>=</m:t>
                      </m:r>
                      <m:f>
                        <m:fPr>
                          <m:ctrlPr>
                            <a:rPr lang="en-US" sz="2400" i="1">
                              <a:latin typeface="Cambria Math" panose="02040503050406030204" pitchFamily="18" charset="0"/>
                            </a:rPr>
                          </m:ctrlPr>
                        </m:fPr>
                        <m:num>
                          <m:sSub>
                            <m:sSubPr>
                              <m:ctrlPr>
                                <a:rPr lang="en-US" sz="2400" i="1">
                                  <a:latin typeface="Cambria Math" panose="02040503050406030204" pitchFamily="18" charset="0"/>
                                </a:rPr>
                              </m:ctrlPr>
                            </m:sSubPr>
                            <m:e>
                              <m:sSub>
                                <m:sSubPr>
                                  <m:ctrlPr>
                                    <a:rPr lang="en-US" sz="2400" i="1">
                                      <a:latin typeface="Cambria Math" panose="02040503050406030204" pitchFamily="18" charset="0"/>
                                    </a:rPr>
                                  </m:ctrlPr>
                                </m:sSubPr>
                                <m:e>
                                  <m:r>
                                    <a:rPr lang="en-US" sz="2400" i="1">
                                      <a:latin typeface="Cambria Math" panose="02040503050406030204" pitchFamily="18" charset="0"/>
                                      <a:ea typeface="Times New Roman" panose="02020603050405020304" pitchFamily="18" charset="0"/>
                                      <a:cs typeface="Times New Roman" panose="02020603050405020304" pitchFamily="18" charset="0"/>
                                    </a:rPr>
                                    <m:t>𝑣</m:t>
                                  </m:r>
                                </m:e>
                                <m:sub>
                                  <m:r>
                                    <a:rPr lang="en-US" sz="2400" i="1">
                                      <a:latin typeface="Cambria Math" panose="02040503050406030204" pitchFamily="18" charset="0"/>
                                      <a:ea typeface="Times New Roman" panose="02020603050405020304" pitchFamily="18" charset="0"/>
                                      <a:cs typeface="Times New Roman" panose="02020603050405020304" pitchFamily="18" charset="0"/>
                                    </a:rPr>
                                    <m:t>𝑓</m:t>
                                  </m:r>
                                </m:sub>
                              </m:sSub>
                              <m:r>
                                <a:rPr lang="en-US" sz="2400" i="1">
                                  <a:latin typeface="Cambria Math" panose="02040503050406030204" pitchFamily="18" charset="0"/>
                                  <a:ea typeface="Times New Roman" panose="02020603050405020304" pitchFamily="18" charset="0"/>
                                  <a:cs typeface="Times New Roman" panose="02020603050405020304" pitchFamily="18" charset="0"/>
                                </a:rPr>
                                <m:t>−</m:t>
                              </m:r>
                              <m:r>
                                <a:rPr lang="en-US" sz="2400" i="1">
                                  <a:latin typeface="Cambria Math" panose="02040503050406030204" pitchFamily="18" charset="0"/>
                                  <a:ea typeface="Times New Roman" panose="02020603050405020304" pitchFamily="18" charset="0"/>
                                  <a:cs typeface="Times New Roman" panose="02020603050405020304" pitchFamily="18" charset="0"/>
                                </a:rPr>
                                <m:t>𝑣</m:t>
                              </m:r>
                            </m:e>
                            <m:sub>
                              <m:r>
                                <a:rPr lang="en-US" sz="2400" i="1">
                                  <a:latin typeface="Cambria Math" panose="02040503050406030204" pitchFamily="18" charset="0"/>
                                  <a:ea typeface="Times New Roman" panose="02020603050405020304" pitchFamily="18" charset="0"/>
                                  <a:cs typeface="Times New Roman" panose="02020603050405020304" pitchFamily="18" charset="0"/>
                                </a:rPr>
                                <m:t>𝑖</m:t>
                              </m:r>
                            </m:sub>
                          </m:sSub>
                        </m:num>
                        <m:den>
                          <m:r>
                            <a:rPr lang="en-US" sz="2400" i="1">
                              <a:latin typeface="Cambria Math" panose="02040503050406030204" pitchFamily="18" charset="0"/>
                              <a:ea typeface="Times New Roman" panose="02020603050405020304" pitchFamily="18" charset="0"/>
                              <a:cs typeface="Times New Roman" panose="02020603050405020304" pitchFamily="18" charset="0"/>
                            </a:rPr>
                            <m:t>𝑡</m:t>
                          </m:r>
                        </m:den>
                      </m:f>
                    </m:oMath>
                  </m:oMathPara>
                </a14:m>
                <a:endParaRPr lang="en-US" sz="2400" dirty="0">
                  <a:solidFill>
                    <a:schemeClr val="tx1"/>
                  </a:solidFill>
                </a:endParaRPr>
              </a:p>
            </p:txBody>
          </p:sp>
        </mc:Choice>
        <mc:Fallback xmlns="">
          <p:sp>
            <p:nvSpPr>
              <p:cNvPr id="9" name="TextBox 8">
                <a:extLst>
                  <a:ext uri="{FF2B5EF4-FFF2-40B4-BE49-F238E27FC236}">
                    <a16:creationId xmlns:a16="http://schemas.microsoft.com/office/drawing/2014/main" id="{8FBB6C36-86DD-4E10-976E-BA238A35B04B}"/>
                  </a:ext>
                </a:extLst>
              </p:cNvPr>
              <p:cNvSpPr txBox="1">
                <a:spLocks noRot="1" noChangeAspect="1" noMove="1" noResize="1" noEditPoints="1" noAdjustHandles="1" noChangeArrowheads="1" noChangeShapeType="1" noTextEdit="1"/>
              </p:cNvSpPr>
              <p:nvPr/>
            </p:nvSpPr>
            <p:spPr>
              <a:xfrm>
                <a:off x="2123729" y="5180918"/>
                <a:ext cx="1904999" cy="735971"/>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9D165E92-E256-48C5-8B2B-438DF9F05220}"/>
                  </a:ext>
                </a:extLst>
              </p:cNvPr>
              <p:cNvSpPr txBox="1"/>
              <p:nvPr/>
            </p:nvSpPr>
            <p:spPr>
              <a:xfrm>
                <a:off x="6932144" y="5057297"/>
                <a:ext cx="2412281" cy="79387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2400" b="0" i="1" smtClean="0">
                          <a:latin typeface="Cambria Math" panose="02040503050406030204" pitchFamily="18" charset="0"/>
                          <a:ea typeface="Times New Roman" panose="02020603050405020304" pitchFamily="18" charset="0"/>
                          <a:cs typeface="Times New Roman" panose="02020603050405020304" pitchFamily="18" charset="0"/>
                        </a:rPr>
                        <m:t>𝑎</m:t>
                      </m:r>
                      <m:r>
                        <a:rPr lang="en-US" sz="2400" b="0" i="1" smtClean="0">
                          <a:latin typeface="Cambria Math" panose="02040503050406030204" pitchFamily="18" charset="0"/>
                          <a:ea typeface="Times New Roman" panose="02020603050405020304" pitchFamily="18" charset="0"/>
                          <a:cs typeface="Times New Roman" panose="02020603050405020304" pitchFamily="18" charset="0"/>
                        </a:rPr>
                        <m:t> = </m:t>
                      </m:r>
                      <m:f>
                        <m:fPr>
                          <m:ctrlPr>
                            <a:rPr lang="en-US" sz="2400" i="1">
                              <a:latin typeface="Cambria Math" panose="02040503050406030204" pitchFamily="18" charset="0"/>
                            </a:rPr>
                          </m:ctrlPr>
                        </m:fPr>
                        <m:num>
                          <m:r>
                            <a:rPr lang="en-US" sz="2400" i="1">
                              <a:latin typeface="Cambria Math" panose="02040503050406030204" pitchFamily="18" charset="0"/>
                              <a:ea typeface="Times New Roman" panose="02020603050405020304" pitchFamily="18" charset="0"/>
                              <a:cs typeface="Times New Roman" panose="02020603050405020304" pitchFamily="18" charset="0"/>
                            </a:rPr>
                            <m:t>15</m:t>
                          </m:r>
                          <m:r>
                            <a:rPr lang="en-US" sz="2400" i="1">
                              <a:latin typeface="Cambria Math" panose="02040503050406030204" pitchFamily="18" charset="0"/>
                              <a:ea typeface="Times New Roman" panose="02020603050405020304" pitchFamily="18" charset="0"/>
                              <a:cs typeface="Times New Roman" panose="02020603050405020304" pitchFamily="18" charset="0"/>
                            </a:rPr>
                            <m:t>𝑚</m:t>
                          </m:r>
                          <m:r>
                            <a:rPr lang="en-US" sz="2400" i="1">
                              <a:latin typeface="Cambria Math" panose="02040503050406030204" pitchFamily="18" charset="0"/>
                              <a:ea typeface="Times New Roman" panose="02020603050405020304" pitchFamily="18" charset="0"/>
                              <a:cs typeface="Times New Roman" panose="02020603050405020304" pitchFamily="18" charset="0"/>
                            </a:rPr>
                            <m:t>/</m:t>
                          </m:r>
                          <m:r>
                            <a:rPr lang="en-US" sz="2400" i="1">
                              <a:latin typeface="Cambria Math" panose="02040503050406030204" pitchFamily="18" charset="0"/>
                              <a:ea typeface="Times New Roman" panose="02020603050405020304" pitchFamily="18" charset="0"/>
                              <a:cs typeface="Times New Roman" panose="02020603050405020304" pitchFamily="18" charset="0"/>
                            </a:rPr>
                            <m:t>𝑠</m:t>
                          </m:r>
                          <m:r>
                            <a:rPr lang="en-US" sz="2400" i="1">
                              <a:latin typeface="Cambria Math" panose="02040503050406030204" pitchFamily="18" charset="0"/>
                              <a:ea typeface="Times New Roman" panose="02020603050405020304" pitchFamily="18" charset="0"/>
                              <a:cs typeface="Times New Roman" panose="02020603050405020304" pitchFamily="18" charset="0"/>
                            </a:rPr>
                            <m:t> </m:t>
                          </m:r>
                        </m:num>
                        <m:den>
                          <m:r>
                            <a:rPr lang="en-US" sz="2400" i="1">
                              <a:latin typeface="Cambria Math" panose="02040503050406030204" pitchFamily="18" charset="0"/>
                              <a:ea typeface="Times New Roman" panose="02020603050405020304" pitchFamily="18" charset="0"/>
                              <a:cs typeface="Times New Roman" panose="02020603050405020304" pitchFamily="18" charset="0"/>
                            </a:rPr>
                            <m:t>3</m:t>
                          </m:r>
                          <m:r>
                            <a:rPr lang="en-US" sz="2400" i="1">
                              <a:latin typeface="Cambria Math" panose="02040503050406030204" pitchFamily="18" charset="0"/>
                              <a:ea typeface="Times New Roman" panose="02020603050405020304" pitchFamily="18" charset="0"/>
                              <a:cs typeface="Times New Roman" panose="02020603050405020304" pitchFamily="18" charset="0"/>
                            </a:rPr>
                            <m:t>𝑠</m:t>
                          </m:r>
                        </m:den>
                      </m:f>
                    </m:oMath>
                  </m:oMathPara>
                </a14:m>
                <a:endParaRPr lang="en-US" sz="2400" dirty="0"/>
              </a:p>
            </p:txBody>
          </p:sp>
        </mc:Choice>
        <mc:Fallback xmlns="">
          <p:sp>
            <p:nvSpPr>
              <p:cNvPr id="12" name="TextBox 11">
                <a:extLst>
                  <a:ext uri="{FF2B5EF4-FFF2-40B4-BE49-F238E27FC236}">
                    <a16:creationId xmlns:a16="http://schemas.microsoft.com/office/drawing/2014/main" id="{9D165E92-E256-48C5-8B2B-438DF9F05220}"/>
                  </a:ext>
                </a:extLst>
              </p:cNvPr>
              <p:cNvSpPr txBox="1">
                <a:spLocks noRot="1" noChangeAspect="1" noMove="1" noResize="1" noEditPoints="1" noAdjustHandles="1" noChangeArrowheads="1" noChangeShapeType="1" noTextEdit="1"/>
              </p:cNvSpPr>
              <p:nvPr/>
            </p:nvSpPr>
            <p:spPr>
              <a:xfrm>
                <a:off x="6932144" y="5057297"/>
                <a:ext cx="2412281" cy="793872"/>
              </a:xfrm>
              <a:prstGeom prst="rect">
                <a:avLst/>
              </a:prstGeom>
              <a:blipFill>
                <a:blip r:embed="rId4"/>
                <a:stretch>
                  <a:fillRect/>
                </a:stretch>
              </a:blipFill>
            </p:spPr>
            <p:txBody>
              <a:bodyPr/>
              <a:lstStyle/>
              <a:p>
                <a:r>
                  <a:rPr lang="en-US">
                    <a:noFill/>
                  </a:rPr>
                  <a:t> </a:t>
                </a:r>
              </a:p>
            </p:txBody>
          </p:sp>
        </mc:Fallback>
      </mc:AlternateContent>
      <p:sp>
        <p:nvSpPr>
          <p:cNvPr id="11" name="TextBox 10">
            <a:extLst>
              <a:ext uri="{FF2B5EF4-FFF2-40B4-BE49-F238E27FC236}">
                <a16:creationId xmlns:a16="http://schemas.microsoft.com/office/drawing/2014/main" id="{7E1B2DA2-A84D-4FF2-8B01-F0332568E54E}"/>
              </a:ext>
            </a:extLst>
          </p:cNvPr>
          <p:cNvSpPr txBox="1"/>
          <p:nvPr/>
        </p:nvSpPr>
        <p:spPr>
          <a:xfrm>
            <a:off x="781000" y="5883728"/>
            <a:ext cx="1342729" cy="461665"/>
          </a:xfrm>
          <a:prstGeom prst="rect">
            <a:avLst/>
          </a:prstGeom>
          <a:noFill/>
        </p:spPr>
        <p:txBody>
          <a:bodyPr wrap="square" rtlCol="0">
            <a:spAutoFit/>
          </a:bodyPr>
          <a:lstStyle/>
          <a:p>
            <a:r>
              <a:rPr lang="en-US" sz="2400" dirty="0"/>
              <a:t>3s</a:t>
            </a:r>
          </a:p>
        </p:txBody>
      </p:sp>
      <mc:AlternateContent xmlns:mc="http://schemas.openxmlformats.org/markup-compatibility/2006" xmlns:a14="http://schemas.microsoft.com/office/drawing/2010/main">
        <mc:Choice Requires="a14">
          <p:sp>
            <p:nvSpPr>
              <p:cNvPr id="13" name="TextBox 12">
                <a:extLst>
                  <a:ext uri="{FF2B5EF4-FFF2-40B4-BE49-F238E27FC236}">
                    <a16:creationId xmlns:a16="http://schemas.microsoft.com/office/drawing/2014/main" id="{B8095780-C4C7-4103-8FEB-AA72CC9768CE}"/>
                  </a:ext>
                </a:extLst>
              </p:cNvPr>
              <p:cNvSpPr txBox="1"/>
              <p:nvPr/>
            </p:nvSpPr>
            <p:spPr>
              <a:xfrm>
                <a:off x="8976516" y="5205744"/>
                <a:ext cx="2412281"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2400" i="1">
                          <a:latin typeface="Cambria Math" panose="02040503050406030204" pitchFamily="18" charset="0"/>
                          <a:ea typeface="Times New Roman" panose="02020603050405020304" pitchFamily="18" charset="0"/>
                          <a:cs typeface="Times New Roman" panose="02020603050405020304" pitchFamily="18" charset="0"/>
                        </a:rPr>
                        <m:t>𝑎</m:t>
                      </m:r>
                      <m:r>
                        <a:rPr lang="en-US" sz="2400" i="1">
                          <a:latin typeface="Cambria Math" panose="02040503050406030204" pitchFamily="18" charset="0"/>
                          <a:ea typeface="Times New Roman" panose="02020603050405020304" pitchFamily="18" charset="0"/>
                          <a:cs typeface="Times New Roman" panose="02020603050405020304" pitchFamily="18" charset="0"/>
                        </a:rPr>
                        <m:t>=5</m:t>
                      </m:r>
                      <m:r>
                        <a:rPr lang="en-US" sz="2400" i="1">
                          <a:latin typeface="Cambria Math" panose="02040503050406030204" pitchFamily="18" charset="0"/>
                          <a:ea typeface="Times New Roman" panose="02020603050405020304" pitchFamily="18" charset="0"/>
                          <a:cs typeface="Times New Roman" panose="02020603050405020304" pitchFamily="18" charset="0"/>
                        </a:rPr>
                        <m:t>𝑚</m:t>
                      </m:r>
                      <m:r>
                        <a:rPr lang="en-US" sz="2400" i="1">
                          <a:latin typeface="Cambria Math" panose="02040503050406030204" pitchFamily="18" charset="0"/>
                          <a:ea typeface="Times New Roman" panose="02020603050405020304" pitchFamily="18" charset="0"/>
                          <a:cs typeface="Times New Roman" panose="02020603050405020304" pitchFamily="18" charset="0"/>
                        </a:rPr>
                        <m:t>/</m:t>
                      </m:r>
                      <m:r>
                        <a:rPr lang="en-US" sz="2400" i="1">
                          <a:latin typeface="Cambria Math" panose="02040503050406030204" pitchFamily="18" charset="0"/>
                          <a:ea typeface="Times New Roman" panose="02020603050405020304" pitchFamily="18" charset="0"/>
                          <a:cs typeface="Times New Roman" panose="02020603050405020304" pitchFamily="18" charset="0"/>
                        </a:rPr>
                        <m:t>𝑠</m:t>
                      </m:r>
                      <m:r>
                        <a:rPr lang="en-US" sz="2400" i="1">
                          <a:latin typeface="Cambria Math" panose="02040503050406030204" pitchFamily="18" charset="0"/>
                          <a:ea typeface="Times New Roman" panose="02020603050405020304" pitchFamily="18" charset="0"/>
                          <a:cs typeface="Times New Roman" panose="02020603050405020304" pitchFamily="18" charset="0"/>
                        </a:rPr>
                        <m:t>/</m:t>
                      </m:r>
                      <m:r>
                        <a:rPr lang="en-US" sz="2400" i="1">
                          <a:latin typeface="Cambria Math" panose="02040503050406030204" pitchFamily="18" charset="0"/>
                          <a:ea typeface="Times New Roman" panose="02020603050405020304" pitchFamily="18" charset="0"/>
                          <a:cs typeface="Times New Roman" panose="02020603050405020304" pitchFamily="18" charset="0"/>
                        </a:rPr>
                        <m:t>𝑠</m:t>
                      </m:r>
                    </m:oMath>
                  </m:oMathPara>
                </a14:m>
                <a:endParaRPr lang="en-US" sz="2400" dirty="0"/>
              </a:p>
            </p:txBody>
          </p:sp>
        </mc:Choice>
        <mc:Fallback xmlns="">
          <p:sp>
            <p:nvSpPr>
              <p:cNvPr id="13" name="TextBox 12">
                <a:extLst>
                  <a:ext uri="{FF2B5EF4-FFF2-40B4-BE49-F238E27FC236}">
                    <a16:creationId xmlns:a16="http://schemas.microsoft.com/office/drawing/2014/main" id="{B8095780-C4C7-4103-8FEB-AA72CC9768CE}"/>
                  </a:ext>
                </a:extLst>
              </p:cNvPr>
              <p:cNvSpPr txBox="1">
                <a:spLocks noRot="1" noChangeAspect="1" noMove="1" noResize="1" noEditPoints="1" noAdjustHandles="1" noChangeArrowheads="1" noChangeShapeType="1" noTextEdit="1"/>
              </p:cNvSpPr>
              <p:nvPr/>
            </p:nvSpPr>
            <p:spPr>
              <a:xfrm>
                <a:off x="8976516" y="5205744"/>
                <a:ext cx="2412281" cy="461665"/>
              </a:xfrm>
              <a:prstGeom prst="rect">
                <a:avLst/>
              </a:prstGeom>
              <a:blipFill>
                <a:blip r:embed="rId5"/>
                <a:stretch>
                  <a:fillRect b="-19737"/>
                </a:stretch>
              </a:blipFill>
            </p:spPr>
            <p:txBody>
              <a:bodyPr/>
              <a:lstStyle/>
              <a:p>
                <a:r>
                  <a:rPr lang="en-US">
                    <a:noFill/>
                  </a:rPr>
                  <a:t> </a:t>
                </a:r>
              </a:p>
            </p:txBody>
          </p:sp>
        </mc:Fallback>
      </mc:AlternateContent>
    </p:spTree>
    <p:extLst>
      <p:ext uri="{BB962C8B-B14F-4D97-AF65-F5344CB8AC3E}">
        <p14:creationId xmlns:p14="http://schemas.microsoft.com/office/powerpoint/2010/main" val="112639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10" grpId="0"/>
      <p:bldP spid="7" grpId="0"/>
      <p:bldP spid="9" grpId="0"/>
      <p:bldP spid="12" grpId="0"/>
      <p:bldP spid="11" grpId="0"/>
      <p:bldP spid="1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911</TotalTime>
  <Words>576</Words>
  <Application>Microsoft Office PowerPoint</Application>
  <PresentationFormat>Widescreen</PresentationFormat>
  <Paragraphs>142</Paragraphs>
  <Slides>11</Slides>
  <Notes>1</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11</vt:i4>
      </vt:variant>
    </vt:vector>
  </HeadingPairs>
  <TitlesOfParts>
    <vt:vector size="22" baseType="lpstr">
      <vt:lpstr>Arial</vt:lpstr>
      <vt:lpstr>Calibri</vt:lpstr>
      <vt:lpstr>Calibri Light</vt:lpstr>
      <vt:lpstr>Cambria Math</vt:lpstr>
      <vt:lpstr>Comic Sans MS</vt:lpstr>
      <vt:lpstr>Rockwell Extra Bold</vt:lpstr>
      <vt:lpstr>Times New Roman</vt:lpstr>
      <vt:lpstr>Wingdings</vt:lpstr>
      <vt:lpstr>Office Theme</vt:lpstr>
      <vt:lpstr>Default Design</vt:lpstr>
      <vt:lpstr>3_Default Design</vt:lpstr>
      <vt:lpstr>Rearranging Acceleration Equation and teach examples</vt:lpstr>
      <vt:lpstr>Learning Objectives</vt:lpstr>
      <vt:lpstr>Calculating Acceleration</vt:lpstr>
      <vt:lpstr>Formula Representation</vt:lpstr>
      <vt:lpstr>Solve for Final Velocity (Vf)</vt:lpstr>
      <vt:lpstr>Solve for Initial Velocity (Vi)</vt:lpstr>
      <vt:lpstr>Solve for Time (t)</vt:lpstr>
      <vt:lpstr>Acceleration Related Equations</vt:lpstr>
      <vt:lpstr>Calculation Example #1</vt:lpstr>
      <vt:lpstr>Calculation Example #2</vt:lpstr>
      <vt:lpstr>Calculation Example #3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Rearranging Kinetic Energy Equation</dc:title>
  <dc:creator>Berger, Jerry</dc:creator>
  <cp:lastModifiedBy>Berger, Jerry</cp:lastModifiedBy>
  <cp:revision>147</cp:revision>
  <dcterms:created xsi:type="dcterms:W3CDTF">2021-09-23T18:00:58Z</dcterms:created>
  <dcterms:modified xsi:type="dcterms:W3CDTF">2021-12-14T18:08:30Z</dcterms:modified>
</cp:coreProperties>
</file>